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79" r:id="rId11"/>
    <p:sldId id="265" r:id="rId12"/>
    <p:sldId id="266" r:id="rId13"/>
    <p:sldId id="267" r:id="rId14"/>
    <p:sldId id="269" r:id="rId15"/>
    <p:sldId id="270" r:id="rId16"/>
    <p:sldId id="271" r:id="rId17"/>
    <p:sldId id="272" r:id="rId18"/>
    <p:sldId id="273" r:id="rId19"/>
    <p:sldId id="274" r:id="rId20"/>
    <p:sldId id="275" r:id="rId21"/>
    <p:sldId id="276" r:id="rId22"/>
    <p:sldId id="277" r:id="rId23"/>
    <p:sldId id="278"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Date Placeholder 2"/>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a:t>Editar el estilo de texto del patrón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a:t>Editar el estilo de texto del patrón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s-ES"/>
              <a:t>Haga clic para modificar el estilo de título del patrón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8/20/2026</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argentina.gob.ar/normativa/nacional/ley-26363-2008-140098"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argentina.gob.ar/normativa/nacional/ley-27425-2017-305055"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argentina.gob.ar/normativa/nacional/ley-27425-2017-305055"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argentina.gob.ar/normativa/nacional/ley-27425-2017-305055"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argentina.gob.ar/normativa/nacional/decreto-179-1995-14583"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argentina.gob.ar/normativa/nacional/ley-27510-2019-327260" TargetMode="External"/><Relationship Id="rId2" Type="http://schemas.openxmlformats.org/officeDocument/2006/relationships/hyperlink" Target="https://www.argentina.gob.ar/normativa/nacional/decreto-179-1995-14583"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dirty="0"/>
              <a:t>LEY DE Transito 24.449</a:t>
            </a:r>
          </a:p>
        </p:txBody>
      </p:sp>
      <p:sp>
        <p:nvSpPr>
          <p:cNvPr id="3" name="Subtítulo 2"/>
          <p:cNvSpPr>
            <a:spLocks noGrp="1"/>
          </p:cNvSpPr>
          <p:nvPr>
            <p:ph type="subTitle" idx="1"/>
          </p:nvPr>
        </p:nvSpPr>
        <p:spPr/>
        <p:txBody>
          <a:bodyPr/>
          <a:lstStyle/>
          <a:p>
            <a:r>
              <a:rPr lang="es-AR" dirty="0"/>
              <a:t>TITULO I</a:t>
            </a:r>
          </a:p>
          <a:p>
            <a:r>
              <a:rPr lang="es-AR" dirty="0"/>
              <a:t>PRINCIPIOS BASICOS</a:t>
            </a:r>
          </a:p>
          <a:p>
            <a:r>
              <a:rPr lang="es-AR" dirty="0"/>
              <a:t>CAPITULO UNICO</a:t>
            </a:r>
          </a:p>
        </p:txBody>
      </p:sp>
    </p:spTree>
    <p:extLst>
      <p:ext uri="{BB962C8B-B14F-4D97-AF65-F5344CB8AC3E}">
        <p14:creationId xmlns:p14="http://schemas.microsoft.com/office/powerpoint/2010/main" val="2322494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09970" y="2012323"/>
            <a:ext cx="9348430" cy="3615267"/>
          </a:xfrm>
        </p:spPr>
        <p:txBody>
          <a:bodyPr>
            <a:noAutofit/>
          </a:bodyPr>
          <a:lstStyle/>
          <a:p>
            <a:r>
              <a:rPr lang="es-AR" sz="1600" b="1" dirty="0">
                <a:solidFill>
                  <a:schemeClr val="bg1"/>
                </a:solidFill>
              </a:rPr>
              <a:t>RTICULO 16.</a:t>
            </a:r>
            <a:r>
              <a:rPr lang="es-AR" sz="1600" dirty="0">
                <a:solidFill>
                  <a:schemeClr val="bg1"/>
                </a:solidFill>
              </a:rPr>
              <a:t> — CLASES. Las clases de Licencias para conducir automotores son:</a:t>
            </a:r>
          </a:p>
          <a:p>
            <a:r>
              <a:rPr lang="es-AR" sz="1600" dirty="0">
                <a:solidFill>
                  <a:schemeClr val="bg1"/>
                </a:solidFill>
              </a:rPr>
              <a:t>Clase A) Para ciclomotores, motocicletas y triciclos motorizados. Cuando se trate de motocicletas de más de 150 centímetros cúbicos de cilindrada, se debe haber tenido previamente por dos años habilitación para motos de menor potencia, excepto los mayores de 21 años;</a:t>
            </a:r>
          </a:p>
          <a:p>
            <a:r>
              <a:rPr lang="es-AR" sz="1600" dirty="0">
                <a:solidFill>
                  <a:schemeClr val="bg1"/>
                </a:solidFill>
              </a:rPr>
              <a:t>Clase B) Para automóviles y camionetas con acoplado de hasta 750 kilogramos de peso o casa rodante;</a:t>
            </a:r>
          </a:p>
          <a:p>
            <a:r>
              <a:rPr lang="es-AR" sz="1600" dirty="0">
                <a:solidFill>
                  <a:schemeClr val="bg1"/>
                </a:solidFill>
              </a:rPr>
              <a:t>Clase C) Para camiones sin acoplado y los comprendidos en la clase B;</a:t>
            </a:r>
          </a:p>
          <a:p>
            <a:r>
              <a:rPr lang="es-AR" sz="1600" dirty="0">
                <a:solidFill>
                  <a:schemeClr val="bg1"/>
                </a:solidFill>
              </a:rPr>
              <a:t>Clase D) Para los destinados al servicio del transporte de pasajeros, emergencia, seguridad y los de la clase B o C, según el caso;</a:t>
            </a:r>
          </a:p>
          <a:p>
            <a:r>
              <a:rPr lang="es-AR" sz="1600" dirty="0">
                <a:solidFill>
                  <a:schemeClr val="bg1"/>
                </a:solidFill>
              </a:rPr>
              <a:t>Clase E) Para camiones articulados o con acoplado, maquinaria especial no agrícola y los comprendidos en la clase B y C;</a:t>
            </a:r>
          </a:p>
          <a:p>
            <a:r>
              <a:rPr lang="es-AR" sz="1600" dirty="0">
                <a:solidFill>
                  <a:schemeClr val="bg1"/>
                </a:solidFill>
              </a:rPr>
              <a:t>Clase F) Para automotores especialmente adaptados para discapacitados;</a:t>
            </a:r>
          </a:p>
          <a:p>
            <a:r>
              <a:rPr lang="es-AR" sz="1600" dirty="0">
                <a:solidFill>
                  <a:schemeClr val="bg1"/>
                </a:solidFill>
              </a:rPr>
              <a:t>Clase G) Para tractores agrícolas y maquinaria especial agrícola.</a:t>
            </a:r>
          </a:p>
          <a:p>
            <a:r>
              <a:rPr lang="es-AR" sz="1600" dirty="0">
                <a:solidFill>
                  <a:schemeClr val="bg1"/>
                </a:solidFill>
              </a:rPr>
              <a:t>La edad del titular, la diferencia de tamaño del automotor o el aditamento de remolque determinan la subdivisión reglamentaria de las distintas clases de licencia.</a:t>
            </a:r>
          </a:p>
          <a:p>
            <a:r>
              <a:rPr lang="es-AR" sz="1600" b="1" dirty="0">
                <a:solidFill>
                  <a:schemeClr val="bg1"/>
                </a:solidFill>
              </a:rPr>
              <a:t>ARTICULO 17.</a:t>
            </a:r>
            <a:r>
              <a:rPr lang="es-AR" sz="1600" dirty="0">
                <a:solidFill>
                  <a:schemeClr val="bg1"/>
                </a:solidFill>
              </a:rPr>
              <a:t> — MENORES. Los menores de edad para solicitar licencia conforme al artículo 11, deben ser autorizados por su representante legal, cuya retractación implica, para la autoridad de expedición de la habilitación, la obligación de anular la licencia y disponer su secuestro si no hubiere sido devuelta.</a:t>
            </a:r>
          </a:p>
          <a:p>
            <a:endParaRPr lang="es-AR" sz="1400" dirty="0"/>
          </a:p>
        </p:txBody>
      </p:sp>
    </p:spTree>
    <p:extLst>
      <p:ext uri="{BB962C8B-B14F-4D97-AF65-F5344CB8AC3E}">
        <p14:creationId xmlns:p14="http://schemas.microsoft.com/office/powerpoint/2010/main" val="3407649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4212" y="685800"/>
            <a:ext cx="8534400" cy="5308599"/>
          </a:xfrm>
        </p:spPr>
        <p:txBody>
          <a:bodyPr>
            <a:normAutofit/>
          </a:bodyPr>
          <a:lstStyle/>
          <a:p>
            <a:r>
              <a:rPr lang="es-AR" dirty="0"/>
              <a:t>TITULO V</a:t>
            </a:r>
            <a:br>
              <a:rPr lang="es-AR" dirty="0"/>
            </a:br>
            <a:r>
              <a:rPr lang="es-AR" dirty="0"/>
              <a:t>EL VEHICULO</a:t>
            </a:r>
            <a:br>
              <a:rPr lang="es-AR" dirty="0"/>
            </a:br>
            <a:r>
              <a:rPr lang="es-AR" dirty="0"/>
              <a:t>CAPITULO I</a:t>
            </a:r>
            <a:br>
              <a:rPr lang="es-AR" dirty="0"/>
            </a:br>
            <a:r>
              <a:rPr lang="es-AR" dirty="0"/>
              <a:t>Modelos nuevos</a:t>
            </a:r>
            <a:br>
              <a:rPr lang="es-AR" dirty="0"/>
            </a:br>
            <a:endParaRPr lang="es-AR" dirty="0"/>
          </a:p>
        </p:txBody>
      </p:sp>
    </p:spTree>
    <p:extLst>
      <p:ext uri="{BB962C8B-B14F-4D97-AF65-F5344CB8AC3E}">
        <p14:creationId xmlns:p14="http://schemas.microsoft.com/office/powerpoint/2010/main" val="2124106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1352282" y="1960809"/>
            <a:ext cx="8534400" cy="3614738"/>
          </a:xfrm>
        </p:spPr>
        <p:txBody>
          <a:bodyPr>
            <a:noAutofit/>
          </a:bodyPr>
          <a:lstStyle/>
          <a:p>
            <a:r>
              <a:rPr lang="es-AR" sz="1600" b="1" dirty="0">
                <a:solidFill>
                  <a:schemeClr val="bg1"/>
                </a:solidFill>
              </a:rPr>
              <a:t>ARTICULO 28.</a:t>
            </a:r>
            <a:r>
              <a:rPr lang="es-AR" sz="1600" dirty="0">
                <a:solidFill>
                  <a:schemeClr val="bg1"/>
                </a:solidFill>
              </a:rPr>
              <a:t> — RESPONSABILIDAD SOBRE SU SEGURIDAD. Todo vehículo que se fabrique en el país o se importe para poder ser librado al tránsito público, debe cumplir las condiciones de seguridad activas y pasivas, de emisión de contaminantes y demás requerimientos de este capítulo, conforme las prestaciones y especificaciones contenidas en los anexos técnicos de la reglamentación, cada uno de los cuales contiene un tema del presente título.</a:t>
            </a:r>
          </a:p>
          <a:p>
            <a:r>
              <a:rPr lang="es-AR" sz="1600" dirty="0">
                <a:solidFill>
                  <a:schemeClr val="bg1"/>
                </a:solidFill>
              </a:rPr>
              <a:t>Cuando se trata de automotores o acoplados, su fabricante o importador debe certificar bajo su responsabilidad, que cada modelo se ajusta a ellas.</a:t>
            </a:r>
          </a:p>
          <a:p>
            <a:r>
              <a:rPr lang="es-AR" sz="1600" dirty="0">
                <a:solidFill>
                  <a:schemeClr val="bg1"/>
                </a:solidFill>
              </a:rPr>
              <a:t>Cuando tales vehículos sean fabricados o armados en etapas con direcciones o responsables distintos, el último que intervenga, debe acreditar tales extremos, a los mismos fines bajo su responsabilidad, aunque la complementación final la haga el usuario. Con excepción de aquellos que cuenten con autorización, en cuyo caso quedarán comprendidos en lo dispuesto en el párrafo precedente.</a:t>
            </a:r>
          </a:p>
          <a:p>
            <a:r>
              <a:rPr lang="es-AR" sz="1600" dirty="0">
                <a:solidFill>
                  <a:schemeClr val="bg1"/>
                </a:solidFill>
              </a:rPr>
              <a:t>En el caso de componentes o piezas destinadas a repuestos, se seguirá el criterio del párrafo anterior, en tanto no pertenezca a un modelo homologado o certificado. Se comercializarán con un sistema de inviolabilidad que permita la fácil y rápida detección de su falsificación o la violación del envase.</a:t>
            </a:r>
          </a:p>
          <a:p>
            <a:r>
              <a:rPr lang="es-AR" sz="1600" dirty="0">
                <a:solidFill>
                  <a:schemeClr val="bg1"/>
                </a:solidFill>
              </a:rPr>
              <a:t>Las autopartes de seguridad no se deben reutilizar ni reparar, salvo para las que se normalice un proceso de acondicionamiento y se garanticen prestaciones similares al original.</a:t>
            </a:r>
          </a:p>
          <a:p>
            <a:endParaRPr lang="es-AR" sz="1600" dirty="0"/>
          </a:p>
        </p:txBody>
      </p:sp>
    </p:spTree>
    <p:extLst>
      <p:ext uri="{BB962C8B-B14F-4D97-AF65-F5344CB8AC3E}">
        <p14:creationId xmlns:p14="http://schemas.microsoft.com/office/powerpoint/2010/main" val="1629319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idx="1"/>
          </p:nvPr>
        </p:nvSpPr>
        <p:spPr>
          <a:xfrm>
            <a:off x="697091" y="1844898"/>
            <a:ext cx="8534400" cy="3615267"/>
          </a:xfrm>
        </p:spPr>
        <p:txBody>
          <a:bodyPr>
            <a:noAutofit/>
          </a:bodyPr>
          <a:lstStyle/>
          <a:p>
            <a:r>
              <a:rPr lang="es-AR" sz="1800" b="1" dirty="0">
                <a:solidFill>
                  <a:schemeClr val="bg1"/>
                </a:solidFill>
              </a:rPr>
              <a:t>ARTICULO 29.</a:t>
            </a:r>
            <a:r>
              <a:rPr lang="es-AR" sz="1800" dirty="0">
                <a:solidFill>
                  <a:schemeClr val="bg1"/>
                </a:solidFill>
              </a:rPr>
              <a:t> — CONDICIONES DE SEGURIDAD. Los vehículos cumplirán las siguientes exigencias mínimas, respecto de:</a:t>
            </a:r>
          </a:p>
          <a:p>
            <a:r>
              <a:rPr lang="es-AR" sz="1800" dirty="0">
                <a:solidFill>
                  <a:schemeClr val="bg1"/>
                </a:solidFill>
              </a:rPr>
              <a:t>a) En general:</a:t>
            </a:r>
          </a:p>
          <a:p>
            <a:r>
              <a:rPr lang="es-AR" sz="1800" dirty="0">
                <a:solidFill>
                  <a:schemeClr val="bg1"/>
                </a:solidFill>
              </a:rPr>
              <a:t>1. Sistema de frenado, permanente, seguro y eficaz.</a:t>
            </a:r>
          </a:p>
          <a:p>
            <a:r>
              <a:rPr lang="es-AR" sz="1800" dirty="0">
                <a:solidFill>
                  <a:schemeClr val="bg1"/>
                </a:solidFill>
              </a:rPr>
              <a:t>2. Sistema de dirección de iguales características;</a:t>
            </a:r>
          </a:p>
          <a:p>
            <a:r>
              <a:rPr lang="es-AR" sz="1800" dirty="0">
                <a:solidFill>
                  <a:schemeClr val="bg1"/>
                </a:solidFill>
              </a:rPr>
              <a:t>3. Sistema de suspensión, que atenúe los efectos de las irregularidades de la vía y contribuya a su adherencia y estabilidad;</a:t>
            </a:r>
          </a:p>
          <a:p>
            <a:r>
              <a:rPr lang="es-AR" sz="1800" dirty="0">
                <a:solidFill>
                  <a:schemeClr val="bg1"/>
                </a:solidFill>
              </a:rPr>
              <a:t>4. Sistema de rodamiento con cubiertas neumáticas o de elasticidad equivalente, con las inscripciones reglamentarias;</a:t>
            </a:r>
          </a:p>
          <a:p>
            <a:r>
              <a:rPr lang="es-AR" sz="1800" dirty="0">
                <a:solidFill>
                  <a:schemeClr val="bg1"/>
                </a:solidFill>
              </a:rPr>
              <a:t>5. Las cubiertas reconstruidas deben identificarse como tal y se usarán sólo en las posiciones reglamentarias. Las plantas industriales para reconstrucción de neumáticos deben homologarse en la forma que establece el artículo 28 párrafo 4;</a:t>
            </a:r>
          </a:p>
          <a:p>
            <a:endParaRPr lang="es-AR" sz="1800" dirty="0">
              <a:solidFill>
                <a:schemeClr val="bg1"/>
              </a:solidFill>
            </a:endParaRPr>
          </a:p>
        </p:txBody>
      </p:sp>
    </p:spTree>
    <p:extLst>
      <p:ext uri="{BB962C8B-B14F-4D97-AF65-F5344CB8AC3E}">
        <p14:creationId xmlns:p14="http://schemas.microsoft.com/office/powerpoint/2010/main" val="1365443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70456" y="1793383"/>
            <a:ext cx="9963836" cy="3615267"/>
          </a:xfrm>
        </p:spPr>
        <p:txBody>
          <a:bodyPr>
            <a:noAutofit/>
          </a:bodyPr>
          <a:lstStyle/>
          <a:p>
            <a:r>
              <a:rPr lang="es-AR" sz="1600" dirty="0">
                <a:solidFill>
                  <a:schemeClr val="bg1"/>
                </a:solidFill>
              </a:rPr>
              <a:t>6. Estar construidos conforme la más adecuada técnica de protección de sus ocupantes y sin elementos agresivos externos;</a:t>
            </a:r>
          </a:p>
          <a:p>
            <a:r>
              <a:rPr lang="es-AR" sz="1600" dirty="0">
                <a:solidFill>
                  <a:schemeClr val="bg1"/>
                </a:solidFill>
              </a:rPr>
              <a:t>7. Tener su peso, dimensiones y relación potencia-peso adecuados a las normas de circulación que esta ley y su reglamentación establecen;</a:t>
            </a:r>
          </a:p>
          <a:p>
            <a:r>
              <a:rPr lang="es-AR" sz="1600" dirty="0">
                <a:solidFill>
                  <a:schemeClr val="bg1"/>
                </a:solidFill>
              </a:rPr>
              <a:t>b) Los vehículos para el servicio de carga y pasajeros, poseer los dispositivos especiales, que la reglamentación exige de acuerdo a los fines de esta ley;</a:t>
            </a:r>
          </a:p>
          <a:p>
            <a:r>
              <a:rPr lang="es-AR" sz="1600" dirty="0">
                <a:solidFill>
                  <a:schemeClr val="bg1"/>
                </a:solidFill>
              </a:rPr>
              <a:t>c) Los vehículos que se destinen al servicio de transporte de pasajeros estarán diseñados específicamente para esa función con las mejores condiciones de seguridad de manejo y comodidad del usuario, debiendo contar con:</a:t>
            </a:r>
          </a:p>
          <a:p>
            <a:r>
              <a:rPr lang="es-AR" sz="1600" dirty="0">
                <a:solidFill>
                  <a:schemeClr val="bg1"/>
                </a:solidFill>
              </a:rPr>
              <a:t>1. Salidas de emergencia en relación a la cantidad de plazas;</a:t>
            </a:r>
          </a:p>
          <a:p>
            <a:r>
              <a:rPr lang="es-AR" sz="1600" dirty="0">
                <a:solidFill>
                  <a:schemeClr val="bg1"/>
                </a:solidFill>
              </a:rPr>
              <a:t>2. El motor en cualquier ubicación, siempre que tenga un adecuado aislamiento </a:t>
            </a:r>
            <a:r>
              <a:rPr lang="es-AR" sz="1600" dirty="0" err="1">
                <a:solidFill>
                  <a:schemeClr val="bg1"/>
                </a:solidFill>
              </a:rPr>
              <a:t>termoacústico</a:t>
            </a:r>
            <a:r>
              <a:rPr lang="es-AR" sz="1600" dirty="0">
                <a:solidFill>
                  <a:schemeClr val="bg1"/>
                </a:solidFill>
              </a:rPr>
              <a:t> respecto al habitáculo. En los del servicio urbano el de las unidades nuevas que se habiliten, deberá estar dispuesto en la parte trasera del vehículo;</a:t>
            </a:r>
          </a:p>
          <a:p>
            <a:r>
              <a:rPr lang="es-AR" sz="1600" dirty="0">
                <a:solidFill>
                  <a:schemeClr val="bg1"/>
                </a:solidFill>
              </a:rPr>
              <a:t>3. Suspensión neumática en los del servicio urbano o equivalente para el resto de los servicios;</a:t>
            </a:r>
          </a:p>
          <a:p>
            <a:r>
              <a:rPr lang="es-AR" sz="1600" dirty="0">
                <a:solidFill>
                  <a:schemeClr val="bg1"/>
                </a:solidFill>
              </a:rPr>
              <a:t>4. Dirección asistida;</a:t>
            </a:r>
          </a:p>
          <a:p>
            <a:r>
              <a:rPr lang="es-AR" sz="1600" dirty="0">
                <a:solidFill>
                  <a:schemeClr val="bg1"/>
                </a:solidFill>
              </a:rPr>
              <a:t>5. Los del servicio urbano; caja automática para cambios de marcha;</a:t>
            </a:r>
          </a:p>
          <a:p>
            <a:r>
              <a:rPr lang="es-AR" sz="1600" dirty="0">
                <a:solidFill>
                  <a:schemeClr val="bg1"/>
                </a:solidFill>
              </a:rPr>
              <a:t>6. Aislación termo-acústica ignífuga o que retarde la propagación de llama;</a:t>
            </a:r>
          </a:p>
          <a:p>
            <a:r>
              <a:rPr lang="es-AR" sz="1600" dirty="0">
                <a:solidFill>
                  <a:schemeClr val="bg1"/>
                </a:solidFill>
              </a:rPr>
              <a:t>7. El puesto de conductor diseñado ergonómicamente, con asiento de amortiguación propia;</a:t>
            </a:r>
          </a:p>
          <a:p>
            <a:r>
              <a:rPr lang="es-AR" sz="1600" dirty="0">
                <a:solidFill>
                  <a:schemeClr val="bg1"/>
                </a:solidFill>
              </a:rPr>
              <a:t>8. Las unidades de transporte urbano de pasajeros que se utilicen en ciudades con alta densidad de tránsito, un equipo especial para el cobro de pasajes, o bien dicha tarea debe estar a cargo de una persona distinta de la que conduce;</a:t>
            </a:r>
          </a:p>
          <a:p>
            <a:endParaRPr lang="es-AR" sz="1600" dirty="0">
              <a:solidFill>
                <a:schemeClr val="bg1"/>
              </a:solidFill>
            </a:endParaRPr>
          </a:p>
        </p:txBody>
      </p:sp>
    </p:spTree>
    <p:extLst>
      <p:ext uri="{BB962C8B-B14F-4D97-AF65-F5344CB8AC3E}">
        <p14:creationId xmlns:p14="http://schemas.microsoft.com/office/powerpoint/2010/main" val="54933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40279" y="1754747"/>
            <a:ext cx="8534400" cy="3615267"/>
          </a:xfrm>
        </p:spPr>
        <p:txBody>
          <a:bodyPr>
            <a:noAutofit/>
          </a:bodyPr>
          <a:lstStyle/>
          <a:p>
            <a:r>
              <a:rPr lang="es-AR" sz="1600" dirty="0">
                <a:solidFill>
                  <a:schemeClr val="bg1"/>
                </a:solidFill>
              </a:rPr>
              <a:t>d) Las casas rodantes motorizadas cumplirán en lo pertinente con el inciso anterior;</a:t>
            </a:r>
          </a:p>
          <a:p>
            <a:r>
              <a:rPr lang="es-AR" sz="1600" dirty="0">
                <a:solidFill>
                  <a:schemeClr val="bg1"/>
                </a:solidFill>
              </a:rPr>
              <a:t>e) Los destinados a cargas peligrosas, emergencias o seguridad, deben habilitarse especialmente;</a:t>
            </a:r>
          </a:p>
          <a:p>
            <a:r>
              <a:rPr lang="es-AR" sz="1600" dirty="0">
                <a:solidFill>
                  <a:schemeClr val="bg1"/>
                </a:solidFill>
              </a:rPr>
              <a:t>f) Los acoplados deben tener un sistema de acople para idéntico itinerario y otro de emergencia con dispositivo que lo detenga si se separa;</a:t>
            </a:r>
          </a:p>
          <a:p>
            <a:r>
              <a:rPr lang="es-AR" sz="1600" dirty="0">
                <a:solidFill>
                  <a:schemeClr val="bg1"/>
                </a:solidFill>
              </a:rPr>
              <a:t>g) Las casas rodantes remolcadas deben tener el tractor, las dimensiones, pesos, estabilidad y condiciones de seguridad reglamentarias;</a:t>
            </a:r>
          </a:p>
          <a:p>
            <a:r>
              <a:rPr lang="es-AR" sz="1600" dirty="0">
                <a:solidFill>
                  <a:schemeClr val="bg1"/>
                </a:solidFill>
              </a:rPr>
              <a:t>h) La maquinaria especial tendrá desmontable o plegable sus elementos sobresalientes;</a:t>
            </a:r>
          </a:p>
          <a:p>
            <a:r>
              <a:rPr lang="es-AR" sz="1600" dirty="0">
                <a:solidFill>
                  <a:schemeClr val="bg1"/>
                </a:solidFill>
              </a:rPr>
              <a:t>i) Las motocicletas deben estar equipadas con casco antes de ser libradas a la circulación;</a:t>
            </a:r>
          </a:p>
          <a:p>
            <a:r>
              <a:rPr lang="es-AR" sz="1600" dirty="0">
                <a:solidFill>
                  <a:schemeClr val="bg1"/>
                </a:solidFill>
              </a:rPr>
              <a:t>j) Los de los restantes tipos se fabricarán según este título en lo pertinente.</a:t>
            </a:r>
          </a:p>
          <a:p>
            <a:r>
              <a:rPr lang="es-AR" sz="1600" dirty="0">
                <a:solidFill>
                  <a:schemeClr val="bg1"/>
                </a:solidFill>
              </a:rPr>
              <a:t>k) Las bicicletas estarán equipadas con elementos </a:t>
            </a:r>
            <a:r>
              <a:rPr lang="es-AR" sz="1600" dirty="0" err="1">
                <a:solidFill>
                  <a:schemeClr val="bg1"/>
                </a:solidFill>
              </a:rPr>
              <a:t>retrorreflectivos</a:t>
            </a:r>
            <a:r>
              <a:rPr lang="es-AR" sz="1600" dirty="0">
                <a:solidFill>
                  <a:schemeClr val="bg1"/>
                </a:solidFill>
              </a:rPr>
              <a:t> en pedales y ruedas, para facilitar su detección durante la noche.</a:t>
            </a:r>
          </a:p>
          <a:p>
            <a:r>
              <a:rPr lang="es-AR" sz="1600" dirty="0">
                <a:solidFill>
                  <a:schemeClr val="bg1"/>
                </a:solidFill>
              </a:rPr>
              <a:t>La Agencia Nacional de Seguridad Vial dispondrá la instalación de doble bolsa de aire para amortiguación de impactos, del sistema antibloqueo de frenos, el dispositivo de alerta acústica de cinturón de seguridad, el encendido automático de luces, un sistema de </a:t>
            </a:r>
            <a:r>
              <a:rPr lang="es-AR" sz="1600" dirty="0" err="1">
                <a:solidFill>
                  <a:schemeClr val="bg1"/>
                </a:solidFill>
              </a:rPr>
              <a:t>desgrabación</a:t>
            </a:r>
            <a:r>
              <a:rPr lang="es-AR" sz="1600" dirty="0">
                <a:solidFill>
                  <a:schemeClr val="bg1"/>
                </a:solidFill>
              </a:rPr>
              <a:t> de registros de operaciones del vehículo ante siniestros para su investigación, entre otros que determine la reglamentación.</a:t>
            </a:r>
            <a:r>
              <a:rPr lang="es-AR" sz="1600" i="1" dirty="0">
                <a:solidFill>
                  <a:schemeClr val="bg1"/>
                </a:solidFill>
              </a:rPr>
              <a:t> (Último párrafo incorporado por art. 29 de la </a:t>
            </a:r>
            <a:r>
              <a:rPr lang="es-AR" sz="1600" i="1" u="sng" dirty="0">
                <a:solidFill>
                  <a:schemeClr val="bg1"/>
                </a:solidFill>
                <a:hlinkClick r:id="rId2"/>
              </a:rPr>
              <a:t>Ley N° 26.363</a:t>
            </a:r>
            <a:r>
              <a:rPr lang="es-AR" sz="1600" i="1" dirty="0">
                <a:solidFill>
                  <a:schemeClr val="bg1"/>
                </a:solidFill>
              </a:rPr>
              <a:t> B.O. 30/4/2008. Vigencia: a partir de su publicación en el Boletín Oficial)</a:t>
            </a:r>
            <a:endParaRPr lang="es-AR" sz="1600" dirty="0">
              <a:solidFill>
                <a:schemeClr val="bg1"/>
              </a:solidFill>
            </a:endParaRPr>
          </a:p>
          <a:p>
            <a:endParaRPr lang="es-AR" sz="1600" dirty="0"/>
          </a:p>
        </p:txBody>
      </p:sp>
    </p:spTree>
    <p:extLst>
      <p:ext uri="{BB962C8B-B14F-4D97-AF65-F5344CB8AC3E}">
        <p14:creationId xmlns:p14="http://schemas.microsoft.com/office/powerpoint/2010/main" val="4118353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650127" y="2012324"/>
            <a:ext cx="8534400" cy="3615267"/>
          </a:xfrm>
        </p:spPr>
        <p:txBody>
          <a:bodyPr>
            <a:noAutofit/>
          </a:bodyPr>
          <a:lstStyle/>
          <a:p>
            <a:r>
              <a:rPr lang="es-AR" sz="1800" b="1" dirty="0">
                <a:solidFill>
                  <a:schemeClr val="bg1"/>
                </a:solidFill>
              </a:rPr>
              <a:t>ARTICULO 30.</a:t>
            </a:r>
            <a:r>
              <a:rPr lang="es-AR" sz="1800" dirty="0">
                <a:solidFill>
                  <a:schemeClr val="bg1"/>
                </a:solidFill>
              </a:rPr>
              <a:t> — REQUISITOS PARA AUTOMOTORES. Los automotores deben tener los siguientes dispositivos mínimos de seguridad:</a:t>
            </a:r>
          </a:p>
          <a:p>
            <a:r>
              <a:rPr lang="es-AR" sz="1800" dirty="0">
                <a:solidFill>
                  <a:schemeClr val="bg1"/>
                </a:solidFill>
              </a:rPr>
              <a:t>a) Correajes y cabezales normalizados o dispositivos que los reemplacen, en las plazas y vehículos que determina la reglamentación. En el caso de vehículos del servicio de transporte de pasajeros de media y larga distancia, tendrán cinturones de seguridad en los asientos de la primera fila;</a:t>
            </a:r>
          </a:p>
          <a:p>
            <a:r>
              <a:rPr lang="es-AR" sz="1800" dirty="0">
                <a:solidFill>
                  <a:schemeClr val="bg1"/>
                </a:solidFill>
              </a:rPr>
              <a:t>b) Paragolpes y guardabarros o carrocería que cumpla tales funciones. Se exceptúa a los vehículos tractores de la obligación de incorporar el paragolpes trasero. La reglamentación establecerá la uniformidad de las dimensiones y alturas de los paragolpes. </a:t>
            </a:r>
            <a:r>
              <a:rPr lang="es-AR" sz="1800" i="1" dirty="0">
                <a:solidFill>
                  <a:schemeClr val="bg1"/>
                </a:solidFill>
              </a:rPr>
              <a:t>(Inciso sustituido por art. 1° de la </a:t>
            </a:r>
            <a:r>
              <a:rPr lang="es-AR" sz="1800" i="1" u="sng" dirty="0">
                <a:solidFill>
                  <a:schemeClr val="bg1"/>
                </a:solidFill>
                <a:hlinkClick r:id="rId2"/>
              </a:rPr>
              <a:t>Ley N° 27.425</a:t>
            </a:r>
            <a:r>
              <a:rPr lang="es-AR" sz="1800" i="1" dirty="0">
                <a:solidFill>
                  <a:schemeClr val="bg1"/>
                </a:solidFill>
              </a:rPr>
              <a:t> B.O. 22/12/2017. </a:t>
            </a:r>
            <a:r>
              <a:rPr lang="es-AR" sz="1800" i="1" dirty="0" err="1">
                <a:solidFill>
                  <a:schemeClr val="bg1"/>
                </a:solidFill>
              </a:rPr>
              <a:t>Vigencia:a</a:t>
            </a:r>
            <a:r>
              <a:rPr lang="es-AR" sz="1800" i="1" dirty="0">
                <a:solidFill>
                  <a:schemeClr val="bg1"/>
                </a:solidFill>
              </a:rPr>
              <a:t> partir del día siguiente al de su publicación en el Boletín Oficial)</a:t>
            </a:r>
            <a:endParaRPr lang="es-AR" sz="1800" dirty="0">
              <a:solidFill>
                <a:schemeClr val="bg1"/>
              </a:solidFill>
            </a:endParaRPr>
          </a:p>
          <a:p>
            <a:r>
              <a:rPr lang="es-AR" sz="1800" dirty="0">
                <a:solidFill>
                  <a:schemeClr val="bg1"/>
                </a:solidFill>
              </a:rPr>
              <a:t>c) Sistema autónomo de limpieza, lavado y desempañado de parabrisas;</a:t>
            </a:r>
          </a:p>
          <a:p>
            <a:r>
              <a:rPr lang="es-AR" sz="1800" dirty="0">
                <a:solidFill>
                  <a:schemeClr val="bg1"/>
                </a:solidFill>
              </a:rPr>
              <a:t>d) Sistema retrovisor amplio, permanente y efectivo;</a:t>
            </a:r>
          </a:p>
          <a:p>
            <a:r>
              <a:rPr lang="es-AR" sz="1800" dirty="0">
                <a:solidFill>
                  <a:schemeClr val="bg1"/>
                </a:solidFill>
              </a:rPr>
              <a:t>e) Bocina de sonoridad reglamentada;</a:t>
            </a:r>
          </a:p>
          <a:p>
            <a:endParaRPr lang="es-AR" sz="1800" dirty="0">
              <a:solidFill>
                <a:schemeClr val="bg1"/>
              </a:solidFill>
            </a:endParaRPr>
          </a:p>
        </p:txBody>
      </p:sp>
    </p:spTree>
    <p:extLst>
      <p:ext uri="{BB962C8B-B14F-4D97-AF65-F5344CB8AC3E}">
        <p14:creationId xmlns:p14="http://schemas.microsoft.com/office/powerpoint/2010/main" val="3415611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90152" y="1780505"/>
            <a:ext cx="11758411" cy="3615267"/>
          </a:xfrm>
        </p:spPr>
        <p:txBody>
          <a:bodyPr>
            <a:noAutofit/>
          </a:bodyPr>
          <a:lstStyle/>
          <a:p>
            <a:r>
              <a:rPr lang="es-AR" sz="1600" b="1" dirty="0">
                <a:solidFill>
                  <a:schemeClr val="bg1"/>
                </a:solidFill>
              </a:rPr>
              <a:t>) Vidrios de seguridad o elementos transparentes similares, normalizados y con el grado de tonalidad adecuados;</a:t>
            </a:r>
          </a:p>
          <a:p>
            <a:r>
              <a:rPr lang="es-AR" sz="1600" b="1" dirty="0">
                <a:solidFill>
                  <a:schemeClr val="bg1"/>
                </a:solidFill>
              </a:rPr>
              <a:t>g) Protección contra encandilamiento solar;</a:t>
            </a:r>
          </a:p>
          <a:p>
            <a:r>
              <a:rPr lang="es-AR" sz="1600" b="1" dirty="0">
                <a:solidFill>
                  <a:schemeClr val="bg1"/>
                </a:solidFill>
              </a:rPr>
              <a:t>h) Dispositivo para corte rápido de energía;</a:t>
            </a:r>
          </a:p>
          <a:p>
            <a:r>
              <a:rPr lang="es-AR" sz="1600" b="1" dirty="0">
                <a:solidFill>
                  <a:schemeClr val="bg1"/>
                </a:solidFill>
              </a:rPr>
              <a:t>i) Sistema motriz de retroceso;</a:t>
            </a:r>
          </a:p>
          <a:p>
            <a:r>
              <a:rPr lang="es-AR" sz="1600" b="1" dirty="0">
                <a:solidFill>
                  <a:schemeClr val="bg1"/>
                </a:solidFill>
              </a:rPr>
              <a:t>j) </a:t>
            </a:r>
            <a:r>
              <a:rPr lang="es-AR" sz="1600" b="1" dirty="0" err="1">
                <a:solidFill>
                  <a:schemeClr val="bg1"/>
                </a:solidFill>
              </a:rPr>
              <a:t>Retrorreflectantes</a:t>
            </a:r>
            <a:r>
              <a:rPr lang="es-AR" sz="1600" b="1" dirty="0">
                <a:solidFill>
                  <a:schemeClr val="bg1"/>
                </a:solidFill>
              </a:rPr>
              <a:t> ubicados con criterio similar a las luces de posición. En el caso de vehículos para el servicio de transporte, deberán disponerse en bandas que delimiten los perímetros laterales y trasero;</a:t>
            </a:r>
          </a:p>
          <a:p>
            <a:r>
              <a:rPr lang="es-AR" sz="1600" b="1" dirty="0">
                <a:solidFill>
                  <a:schemeClr val="bg1"/>
                </a:solidFill>
              </a:rPr>
              <a:t>k) Sistema de renovación de aire interior, sin posibilidad de ingreso de emanaciones del propio vehículo;</a:t>
            </a:r>
          </a:p>
          <a:p>
            <a:r>
              <a:rPr lang="es-AR" sz="1600" b="1" dirty="0">
                <a:solidFill>
                  <a:schemeClr val="bg1"/>
                </a:solidFill>
              </a:rPr>
              <a:t>l) Sendos sistemas que impidan la apertura inesperada de sus puertas, baúl y capó;</a:t>
            </a:r>
          </a:p>
          <a:p>
            <a:r>
              <a:rPr lang="es-AR" sz="1600" b="1" dirty="0">
                <a:solidFill>
                  <a:schemeClr val="bg1"/>
                </a:solidFill>
              </a:rPr>
              <a:t>m) Traba de seguridad para niños en puertas traseras;</a:t>
            </a:r>
          </a:p>
          <a:p>
            <a:r>
              <a:rPr lang="es-AR" sz="1600" b="1" dirty="0">
                <a:solidFill>
                  <a:schemeClr val="bg1"/>
                </a:solidFill>
              </a:rPr>
              <a:t>n) Sistema de mandos e instrumental dispuesto del lado izquierdo de modo que el conductor no deba desplazarse ni desatender el manejo para accionarlos. Contendrá:</a:t>
            </a:r>
          </a:p>
          <a:p>
            <a:r>
              <a:rPr lang="es-AR" sz="1600" b="1" dirty="0">
                <a:solidFill>
                  <a:schemeClr val="bg1"/>
                </a:solidFill>
              </a:rPr>
              <a:t>1. Tablero de fácil visualización con ideogramas normalizados;</a:t>
            </a:r>
          </a:p>
          <a:p>
            <a:r>
              <a:rPr lang="es-AR" sz="1600" b="1" dirty="0">
                <a:solidFill>
                  <a:schemeClr val="bg1"/>
                </a:solidFill>
              </a:rPr>
              <a:t>2. Velocímetro y cuentakilómetros;</a:t>
            </a:r>
          </a:p>
          <a:p>
            <a:r>
              <a:rPr lang="es-AR" sz="1600" b="1" dirty="0">
                <a:solidFill>
                  <a:schemeClr val="bg1"/>
                </a:solidFill>
              </a:rPr>
              <a:t>3. Indicadores de luz de giro;</a:t>
            </a:r>
          </a:p>
          <a:p>
            <a:r>
              <a:rPr lang="es-AR" sz="1600" b="1" dirty="0">
                <a:solidFill>
                  <a:schemeClr val="bg1"/>
                </a:solidFill>
              </a:rPr>
              <a:t>4. Testigos de luces alta y de posición;</a:t>
            </a:r>
          </a:p>
          <a:p>
            <a:r>
              <a:rPr lang="es-AR" sz="1600" b="1" dirty="0">
                <a:solidFill>
                  <a:schemeClr val="bg1"/>
                </a:solidFill>
              </a:rPr>
              <a:t>n) Fusibles interruptores automáticos, ubicados en forma accesible y en cantidad suficiente como para que cada uno cubra distintos circuitos, de moto tal que su interrupción no anule todo un sistema;</a:t>
            </a:r>
          </a:p>
          <a:p>
            <a:r>
              <a:rPr lang="es-AR" sz="1600" b="1" dirty="0">
                <a:solidFill>
                  <a:schemeClr val="bg1"/>
                </a:solidFill>
              </a:rPr>
              <a:t>o) Estar diseñados, construidos y equipados de modo que se dificulte o retarde la iniciación y propagación de incendios, la emanación de compuestos tóxicos y se asegure una rápida y efectiva evacuación de personas</a:t>
            </a:r>
            <a:r>
              <a:rPr lang="es-AR" sz="1400" b="1" dirty="0"/>
              <a:t>.</a:t>
            </a:r>
          </a:p>
          <a:p>
            <a:endParaRPr lang="es-AR" sz="1400" b="1" dirty="0"/>
          </a:p>
        </p:txBody>
      </p:sp>
    </p:spTree>
    <p:extLst>
      <p:ext uri="{BB962C8B-B14F-4D97-AF65-F5344CB8AC3E}">
        <p14:creationId xmlns:p14="http://schemas.microsoft.com/office/powerpoint/2010/main" val="678978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19063" y="2012323"/>
            <a:ext cx="8534400" cy="3615267"/>
          </a:xfrm>
        </p:spPr>
        <p:txBody>
          <a:bodyPr>
            <a:noAutofit/>
          </a:bodyPr>
          <a:lstStyle/>
          <a:p>
            <a:r>
              <a:rPr lang="es-AR" sz="1600" b="1" dirty="0">
                <a:solidFill>
                  <a:schemeClr val="bg1"/>
                </a:solidFill>
              </a:rPr>
              <a:t>ARTICULO 31. — SISTEMA DE ILUMINACION. Los automotores para personas y carga deben tener los siguientes sistemas y elementos de iluminación:</a:t>
            </a:r>
          </a:p>
          <a:p>
            <a:r>
              <a:rPr lang="es-AR" sz="1600" b="1" dirty="0">
                <a:solidFill>
                  <a:schemeClr val="bg1"/>
                </a:solidFill>
              </a:rPr>
              <a:t>a) Faros delanteros: de luz blanca o amarilla en no más de dos pares, con alta y baja, ésta de proyección asimétrica o simétrica; </a:t>
            </a:r>
            <a:r>
              <a:rPr lang="es-AR" sz="1600" b="1" i="1" dirty="0">
                <a:solidFill>
                  <a:schemeClr val="bg1"/>
                </a:solidFill>
              </a:rPr>
              <a:t>(Inciso sustituido por art. 2° de la </a:t>
            </a:r>
            <a:r>
              <a:rPr lang="es-AR" sz="1600" b="1" i="1" u="sng" dirty="0">
                <a:solidFill>
                  <a:schemeClr val="bg1"/>
                </a:solidFill>
                <a:hlinkClick r:id="rId2"/>
              </a:rPr>
              <a:t>Ley N° 27.425</a:t>
            </a:r>
            <a:r>
              <a:rPr lang="es-AR" sz="1600" b="1" i="1" dirty="0">
                <a:solidFill>
                  <a:schemeClr val="bg1"/>
                </a:solidFill>
              </a:rPr>
              <a:t> B.O. 22/12/2017. </a:t>
            </a:r>
            <a:r>
              <a:rPr lang="es-AR" sz="1600" b="1" i="1" dirty="0" err="1">
                <a:solidFill>
                  <a:schemeClr val="bg1"/>
                </a:solidFill>
              </a:rPr>
              <a:t>Vigencia:a</a:t>
            </a:r>
            <a:r>
              <a:rPr lang="es-AR" sz="1600" b="1" i="1" dirty="0">
                <a:solidFill>
                  <a:schemeClr val="bg1"/>
                </a:solidFill>
              </a:rPr>
              <a:t> partir del día siguiente al de su publicación en el Boletín Oficial)</a:t>
            </a:r>
            <a:endParaRPr lang="es-AR" sz="1600" b="1" dirty="0">
              <a:solidFill>
                <a:schemeClr val="bg1"/>
              </a:solidFill>
            </a:endParaRPr>
          </a:p>
          <a:p>
            <a:r>
              <a:rPr lang="es-AR" sz="1600" b="1" dirty="0">
                <a:solidFill>
                  <a:schemeClr val="bg1"/>
                </a:solidFill>
              </a:rPr>
              <a:t>b) Luces de posición: que indican junto con las anteriores, dimensión y sentido de marcha desde los puntos de observación reglamentados:</a:t>
            </a:r>
          </a:p>
          <a:p>
            <a:r>
              <a:rPr lang="es-AR" sz="1600" b="1" dirty="0">
                <a:solidFill>
                  <a:schemeClr val="bg1"/>
                </a:solidFill>
              </a:rPr>
              <a:t>1. Delanteras de color blanco o amarillo;</a:t>
            </a:r>
          </a:p>
          <a:p>
            <a:r>
              <a:rPr lang="es-AR" sz="1600" b="1" dirty="0">
                <a:solidFill>
                  <a:schemeClr val="bg1"/>
                </a:solidFill>
              </a:rPr>
              <a:t>2. Traseras de color rojo;</a:t>
            </a:r>
          </a:p>
          <a:p>
            <a:r>
              <a:rPr lang="es-AR" sz="1600" b="1" dirty="0">
                <a:solidFill>
                  <a:schemeClr val="bg1"/>
                </a:solidFill>
              </a:rPr>
              <a:t>3. Laterales de color amarillo a cada costado, en los cuales por su largo las exija la reglamentación;</a:t>
            </a:r>
          </a:p>
          <a:p>
            <a:r>
              <a:rPr lang="es-AR" sz="1600" b="1" dirty="0">
                <a:solidFill>
                  <a:schemeClr val="bg1"/>
                </a:solidFill>
              </a:rPr>
              <a:t>4. Indicadores diferenciales de color blanco, en los vehículos en los cuales por su ancho los exija la reglamentación;</a:t>
            </a:r>
          </a:p>
          <a:p>
            <a:r>
              <a:rPr lang="es-AR" sz="1600" b="1" dirty="0">
                <a:solidFill>
                  <a:schemeClr val="bg1"/>
                </a:solidFill>
              </a:rPr>
              <a:t>c) Luces de giro: intermitentes de color amarillo delante y atrás. En el caso de los vehículos importados que cumplieren con las normas americanas respectivas, la luz de giro trasera podrá ser de color rojo. En los vehículos que indique la reglamentación llevarán otras a los costados; </a:t>
            </a:r>
            <a:r>
              <a:rPr lang="es-AR" sz="1600" b="1" i="1" dirty="0">
                <a:solidFill>
                  <a:schemeClr val="bg1"/>
                </a:solidFill>
              </a:rPr>
              <a:t>(Inciso sustituido por art. 2° de la </a:t>
            </a:r>
            <a:r>
              <a:rPr lang="es-AR" sz="1600" b="1" i="1" u="sng" dirty="0">
                <a:solidFill>
                  <a:schemeClr val="bg1"/>
                </a:solidFill>
                <a:hlinkClick r:id="rId2"/>
              </a:rPr>
              <a:t>Ley N° 27.425</a:t>
            </a:r>
            <a:r>
              <a:rPr lang="es-AR" sz="1600" b="1" i="1" dirty="0">
                <a:solidFill>
                  <a:schemeClr val="bg1"/>
                </a:solidFill>
              </a:rPr>
              <a:t> B.O. 22/12/2017. </a:t>
            </a:r>
            <a:r>
              <a:rPr lang="es-AR" sz="1600" b="1" i="1" dirty="0" err="1">
                <a:solidFill>
                  <a:schemeClr val="bg1"/>
                </a:solidFill>
              </a:rPr>
              <a:t>Vigencia:a</a:t>
            </a:r>
            <a:r>
              <a:rPr lang="es-AR" sz="1600" b="1" i="1" dirty="0">
                <a:solidFill>
                  <a:schemeClr val="bg1"/>
                </a:solidFill>
              </a:rPr>
              <a:t> partir del día siguiente al de su publicación en el Boletín Oficial)</a:t>
            </a:r>
            <a:endParaRPr lang="es-AR" sz="1600" b="1" dirty="0">
              <a:solidFill>
                <a:schemeClr val="bg1"/>
              </a:solidFill>
            </a:endParaRPr>
          </a:p>
          <a:p>
            <a:endParaRPr lang="es-AR" sz="1600" b="1" dirty="0">
              <a:solidFill>
                <a:schemeClr val="bg1"/>
              </a:solidFill>
            </a:endParaRPr>
          </a:p>
        </p:txBody>
      </p:sp>
    </p:spTree>
    <p:extLst>
      <p:ext uri="{BB962C8B-B14F-4D97-AF65-F5344CB8AC3E}">
        <p14:creationId xmlns:p14="http://schemas.microsoft.com/office/powerpoint/2010/main" val="1176170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85733" y="1690352"/>
            <a:ext cx="8534400" cy="3615267"/>
          </a:xfrm>
        </p:spPr>
        <p:txBody>
          <a:bodyPr>
            <a:noAutofit/>
          </a:bodyPr>
          <a:lstStyle/>
          <a:p>
            <a:r>
              <a:rPr lang="es-AR" sz="1600" b="1" dirty="0">
                <a:solidFill>
                  <a:schemeClr val="bg1"/>
                </a:solidFill>
              </a:rPr>
              <a:t>d) Luces de freno traseras: de color rojo, encenderán al accionarse el mando de frenos antes de actuar éste;</a:t>
            </a:r>
          </a:p>
          <a:p>
            <a:r>
              <a:rPr lang="es-AR" sz="1600" b="1" dirty="0">
                <a:solidFill>
                  <a:schemeClr val="bg1"/>
                </a:solidFill>
              </a:rPr>
              <a:t>e) Luz para la patente trasera;</a:t>
            </a:r>
          </a:p>
          <a:p>
            <a:r>
              <a:rPr lang="es-AR" sz="1600" b="1" dirty="0">
                <a:solidFill>
                  <a:schemeClr val="bg1"/>
                </a:solidFill>
              </a:rPr>
              <a:t>f) Luz de retroceso blanca;</a:t>
            </a:r>
          </a:p>
          <a:p>
            <a:r>
              <a:rPr lang="es-AR" sz="1600" b="1" dirty="0">
                <a:solidFill>
                  <a:schemeClr val="bg1"/>
                </a:solidFill>
              </a:rPr>
              <a:t>g) Luces intermitentes de emergencia, que incluye a todos los indicadores de giro;</a:t>
            </a:r>
          </a:p>
          <a:p>
            <a:r>
              <a:rPr lang="es-AR" sz="1600" b="1" dirty="0">
                <a:solidFill>
                  <a:schemeClr val="bg1"/>
                </a:solidFill>
              </a:rPr>
              <a:t>h) Sistema de destello de luces frontales;</a:t>
            </a:r>
          </a:p>
          <a:p>
            <a:r>
              <a:rPr lang="es-AR" sz="1600" b="1" dirty="0">
                <a:solidFill>
                  <a:schemeClr val="bg1"/>
                </a:solidFill>
              </a:rPr>
              <a:t>i) Los vehículos de otro tipo se ajustarán a lo precedente, en lo que corresponda y:</a:t>
            </a:r>
          </a:p>
          <a:p>
            <a:r>
              <a:rPr lang="es-AR" sz="1600" b="1" dirty="0">
                <a:solidFill>
                  <a:schemeClr val="bg1"/>
                </a:solidFill>
              </a:rPr>
              <a:t>1. Los de tracción animal llevarán un artefacto luminoso en cada costado, que proyecten luz blanca hacia adelante y roja hacia atrás;</a:t>
            </a:r>
          </a:p>
          <a:p>
            <a:r>
              <a:rPr lang="es-AR" sz="1600" b="1" dirty="0">
                <a:solidFill>
                  <a:schemeClr val="bg1"/>
                </a:solidFill>
              </a:rPr>
              <a:t>2. Los velocípedos llevarán una luz blanca hacia adelante y otra roja hacia atrás.</a:t>
            </a:r>
          </a:p>
          <a:p>
            <a:r>
              <a:rPr lang="es-AR" sz="1600" b="1" dirty="0">
                <a:solidFill>
                  <a:schemeClr val="bg1"/>
                </a:solidFill>
              </a:rPr>
              <a:t>3. Las motocicletas cumplirán en lo pertinente con los </a:t>
            </a:r>
            <a:r>
              <a:rPr lang="es-AR" sz="1600" b="1" dirty="0" err="1">
                <a:solidFill>
                  <a:schemeClr val="bg1"/>
                </a:solidFill>
              </a:rPr>
              <a:t>incs</a:t>
            </a:r>
            <a:r>
              <a:rPr lang="es-AR" sz="1600" b="1" dirty="0">
                <a:solidFill>
                  <a:schemeClr val="bg1"/>
                </a:solidFill>
              </a:rPr>
              <a:t>. a) al e) y g);</a:t>
            </a:r>
          </a:p>
          <a:p>
            <a:r>
              <a:rPr lang="es-AR" sz="1600" b="1" dirty="0">
                <a:solidFill>
                  <a:schemeClr val="bg1"/>
                </a:solidFill>
              </a:rPr>
              <a:t>4. Los acoplados cumplirán en lo pertinente con lo dispuesto en los incisos b), c), d), e), f) y g);</a:t>
            </a:r>
          </a:p>
          <a:p>
            <a:r>
              <a:rPr lang="es-AR" sz="1600" b="1" dirty="0">
                <a:solidFill>
                  <a:schemeClr val="bg1"/>
                </a:solidFill>
              </a:rPr>
              <a:t>5. La maquinaria especial de conformidad a lo que establece el artículo 62 y la reglamentación correspondiente.</a:t>
            </a:r>
          </a:p>
          <a:p>
            <a:r>
              <a:rPr lang="es-AR" sz="1600" b="1" dirty="0">
                <a:solidFill>
                  <a:schemeClr val="bg1"/>
                </a:solidFill>
              </a:rPr>
              <a:t>Queda prohibido a cualquier vehículo colocar o usar otros faros o luces que no sean los taxativamente establecidos en esta ley, salvo el agregado de hasta dos luces </a:t>
            </a:r>
            <a:r>
              <a:rPr lang="es-AR" sz="1600" b="1" dirty="0" err="1">
                <a:solidFill>
                  <a:schemeClr val="bg1"/>
                </a:solidFill>
              </a:rPr>
              <a:t>rompeniebla</a:t>
            </a:r>
            <a:r>
              <a:rPr lang="es-AR" sz="1600" b="1" dirty="0">
                <a:solidFill>
                  <a:schemeClr val="bg1"/>
                </a:solidFill>
              </a:rPr>
              <a:t> y, sólo en vías de tierra, el uso de faros </a:t>
            </a:r>
            <a:r>
              <a:rPr lang="es-AR" sz="1600" b="1" dirty="0" err="1">
                <a:solidFill>
                  <a:schemeClr val="bg1"/>
                </a:solidFill>
              </a:rPr>
              <a:t>buscahuellas</a:t>
            </a:r>
            <a:r>
              <a:rPr lang="es-AR" sz="1600" b="1" dirty="0">
                <a:solidFill>
                  <a:schemeClr val="bg1"/>
                </a:solidFill>
              </a:rPr>
              <a:t>.</a:t>
            </a:r>
          </a:p>
          <a:p>
            <a:endParaRPr lang="es-AR" sz="1600" b="1" dirty="0">
              <a:solidFill>
                <a:schemeClr val="bg1"/>
              </a:solidFill>
            </a:endParaRPr>
          </a:p>
        </p:txBody>
      </p:sp>
    </p:spTree>
    <p:extLst>
      <p:ext uri="{BB962C8B-B14F-4D97-AF65-F5344CB8AC3E}">
        <p14:creationId xmlns:p14="http://schemas.microsoft.com/office/powerpoint/2010/main" val="1124234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art. 5- a los efectos de esta ley se entiende por:</a:t>
            </a:r>
          </a:p>
        </p:txBody>
      </p:sp>
      <p:sp>
        <p:nvSpPr>
          <p:cNvPr id="3" name="Marcador de contenido 2"/>
          <p:cNvSpPr>
            <a:spLocks noGrp="1"/>
          </p:cNvSpPr>
          <p:nvPr>
            <p:ph idx="1"/>
          </p:nvPr>
        </p:nvSpPr>
        <p:spPr/>
        <p:txBody>
          <a:bodyPr/>
          <a:lstStyle/>
          <a:p>
            <a:pPr marL="0" indent="0">
              <a:buNone/>
            </a:pPr>
            <a:r>
              <a:rPr lang="es-AR" dirty="0">
                <a:solidFill>
                  <a:schemeClr val="bg1"/>
                </a:solidFill>
              </a:rPr>
              <a:t>A- Automóvil: el automotor para el transporte de personas de hasta ocho plazas (excluido conductor) con cuatro o más ruedas, y los de tres ruedas que exceda los mil kg de peso;</a:t>
            </a:r>
          </a:p>
          <a:p>
            <a:endParaRPr lang="es-AR" dirty="0">
              <a:solidFill>
                <a:schemeClr val="bg1"/>
              </a:solidFill>
            </a:endParaRPr>
          </a:p>
        </p:txBody>
      </p:sp>
    </p:spTree>
    <p:extLst>
      <p:ext uri="{BB962C8B-B14F-4D97-AF65-F5344CB8AC3E}">
        <p14:creationId xmlns:p14="http://schemas.microsoft.com/office/powerpoint/2010/main" val="3161461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1587321"/>
            <a:ext cx="10895527" cy="3615267"/>
          </a:xfrm>
        </p:spPr>
        <p:txBody>
          <a:bodyPr>
            <a:noAutofit/>
          </a:bodyPr>
          <a:lstStyle/>
          <a:p>
            <a:r>
              <a:rPr lang="es-AR" sz="1600" b="1" dirty="0">
                <a:solidFill>
                  <a:schemeClr val="bg1"/>
                </a:solidFill>
              </a:rPr>
              <a:t>ARTICULO 32.</a:t>
            </a:r>
            <a:r>
              <a:rPr lang="es-AR" sz="1600" dirty="0">
                <a:solidFill>
                  <a:schemeClr val="bg1"/>
                </a:solidFill>
              </a:rPr>
              <a:t> — LUCES ADICIONALES. Los vehículos que se especifican deben tener las siguientes luces adicionales:</a:t>
            </a:r>
          </a:p>
          <a:p>
            <a:r>
              <a:rPr lang="es-AR" sz="1600" dirty="0">
                <a:solidFill>
                  <a:schemeClr val="bg1"/>
                </a:solidFill>
              </a:rPr>
              <a:t>a) Los camiones articulados o con acoplado: tres luces en la parte central superior, blancas adelante y rojas atrás; </a:t>
            </a:r>
            <a:r>
              <a:rPr lang="es-AR" sz="1600" i="1" dirty="0">
                <a:solidFill>
                  <a:schemeClr val="bg1"/>
                </a:solidFill>
              </a:rPr>
              <a:t>(Inciso sustituido por art. 3° de la </a:t>
            </a:r>
            <a:r>
              <a:rPr lang="es-AR" sz="1600" i="1" u="sng" dirty="0">
                <a:solidFill>
                  <a:schemeClr val="bg1"/>
                </a:solidFill>
                <a:hlinkClick r:id="rId2"/>
              </a:rPr>
              <a:t>Ley N° 27.425</a:t>
            </a:r>
            <a:r>
              <a:rPr lang="es-AR" sz="1600" i="1" dirty="0">
                <a:solidFill>
                  <a:schemeClr val="bg1"/>
                </a:solidFill>
              </a:rPr>
              <a:t> B.O. 22/12/2017. </a:t>
            </a:r>
            <a:r>
              <a:rPr lang="es-AR" sz="1600" i="1" dirty="0" err="1">
                <a:solidFill>
                  <a:schemeClr val="bg1"/>
                </a:solidFill>
              </a:rPr>
              <a:t>Vigencia:a</a:t>
            </a:r>
            <a:r>
              <a:rPr lang="es-AR" sz="1600" i="1" dirty="0">
                <a:solidFill>
                  <a:schemeClr val="bg1"/>
                </a:solidFill>
              </a:rPr>
              <a:t> partir del día siguiente al de su publicación en el Boletín Oficial)</a:t>
            </a:r>
            <a:endParaRPr lang="es-AR" sz="1600" dirty="0">
              <a:solidFill>
                <a:schemeClr val="bg1"/>
              </a:solidFill>
            </a:endParaRPr>
          </a:p>
          <a:p>
            <a:r>
              <a:rPr lang="es-AR" sz="1600" dirty="0">
                <a:solidFill>
                  <a:schemeClr val="bg1"/>
                </a:solidFill>
              </a:rPr>
              <a:t>b) Las grúas para remolque: luces complementarias de las de freno y posición, que no queden ocultas por el vehículo remolcado;</a:t>
            </a:r>
          </a:p>
          <a:p>
            <a:r>
              <a:rPr lang="es-AR" sz="1600" dirty="0">
                <a:solidFill>
                  <a:schemeClr val="bg1"/>
                </a:solidFill>
              </a:rPr>
              <a:t>c) Los vehículos de transporte de pasajeros: cuatro luces blancas o amarillas en la parte superior delantera y una roja en la parte superior trasera, todas conectadas a las luces reglamentarias. Se exceptúan de esta exigencia los vehículos de la categoría M2 con un peso bruto total inferior a las siete (7) toneladas; </a:t>
            </a:r>
            <a:r>
              <a:rPr lang="es-AR" sz="1600" i="1" dirty="0">
                <a:solidFill>
                  <a:schemeClr val="bg1"/>
                </a:solidFill>
              </a:rPr>
              <a:t>(Inciso sustituido por art. 3° de la </a:t>
            </a:r>
            <a:r>
              <a:rPr lang="es-AR" sz="1600" i="1" u="sng" dirty="0">
                <a:solidFill>
                  <a:schemeClr val="bg1"/>
                </a:solidFill>
                <a:hlinkClick r:id="rId2"/>
              </a:rPr>
              <a:t>Ley N° 27.425</a:t>
            </a:r>
            <a:r>
              <a:rPr lang="es-AR" sz="1600" i="1" dirty="0">
                <a:solidFill>
                  <a:schemeClr val="bg1"/>
                </a:solidFill>
              </a:rPr>
              <a:t> B.O. 22/12/2017. </a:t>
            </a:r>
            <a:r>
              <a:rPr lang="es-AR" sz="1600" i="1" dirty="0" err="1">
                <a:solidFill>
                  <a:schemeClr val="bg1"/>
                </a:solidFill>
              </a:rPr>
              <a:t>Vigencia:a</a:t>
            </a:r>
            <a:r>
              <a:rPr lang="es-AR" sz="1600" i="1" dirty="0">
                <a:solidFill>
                  <a:schemeClr val="bg1"/>
                </a:solidFill>
              </a:rPr>
              <a:t> partir del día siguiente al de su publicación en el Boletín Oficial)</a:t>
            </a:r>
            <a:endParaRPr lang="es-AR" sz="1600" dirty="0">
              <a:solidFill>
                <a:schemeClr val="bg1"/>
              </a:solidFill>
            </a:endParaRPr>
          </a:p>
          <a:p>
            <a:r>
              <a:rPr lang="es-AR" sz="1600" dirty="0">
                <a:solidFill>
                  <a:schemeClr val="bg1"/>
                </a:solidFill>
              </a:rPr>
              <a:t>d) Los vehículos para transporte de menores de catorce (14) años: cuatro luces amarillas en la parte superior delantera y dos rojas y una amarilla central en la parte superior trasera, todas conectadas a las luces normales intermitentes de emergencia;</a:t>
            </a:r>
          </a:p>
          <a:p>
            <a:r>
              <a:rPr lang="es-AR" sz="1600" dirty="0">
                <a:solidFill>
                  <a:schemeClr val="bg1"/>
                </a:solidFill>
              </a:rPr>
              <a:t>e) Los vehículos policiales y de seguridad: balizas azules intermitentes;</a:t>
            </a:r>
          </a:p>
          <a:p>
            <a:r>
              <a:rPr lang="es-AR" sz="1600" dirty="0">
                <a:solidFill>
                  <a:schemeClr val="bg1"/>
                </a:solidFill>
              </a:rPr>
              <a:t>f) Los vehículos de bomberos y servicios de apuntalamiento, explosivos u otros de urgencia: balizas rojas intermitentes;</a:t>
            </a:r>
          </a:p>
          <a:p>
            <a:r>
              <a:rPr lang="es-AR" sz="1600" dirty="0">
                <a:solidFill>
                  <a:schemeClr val="bg1"/>
                </a:solidFill>
              </a:rPr>
              <a:t>g) Las ambulancias y similares: balizas verdes intermitentes;</a:t>
            </a:r>
          </a:p>
          <a:p>
            <a:r>
              <a:rPr lang="es-AR" sz="1600" dirty="0">
                <a:solidFill>
                  <a:schemeClr val="bg1"/>
                </a:solidFill>
              </a:rPr>
              <a:t>h) La maquinaria especial y los vehículos que por su finalidad de auxilio, reparación o recolección sobre la vía pública, no deban ajustarse a ciertas normas de circulación: balizas amarillas intermitentes.</a:t>
            </a:r>
          </a:p>
          <a:p>
            <a:endParaRPr lang="es-AR" sz="1400" dirty="0"/>
          </a:p>
        </p:txBody>
      </p:sp>
    </p:spTree>
    <p:extLst>
      <p:ext uri="{BB962C8B-B14F-4D97-AF65-F5344CB8AC3E}">
        <p14:creationId xmlns:p14="http://schemas.microsoft.com/office/powerpoint/2010/main" val="2572555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469823" y="2179749"/>
            <a:ext cx="8534400" cy="3615267"/>
          </a:xfrm>
        </p:spPr>
        <p:txBody>
          <a:bodyPr>
            <a:noAutofit/>
          </a:bodyPr>
          <a:lstStyle/>
          <a:p>
            <a:r>
              <a:rPr lang="es-AR" sz="1600" b="1" dirty="0">
                <a:solidFill>
                  <a:schemeClr val="bg1"/>
                </a:solidFill>
              </a:rPr>
              <a:t>ARTICULO 33. — OTROS REQUERIMIENTOS. Respecto a los vehículos se debe, además:</a:t>
            </a:r>
          </a:p>
          <a:p>
            <a:r>
              <a:rPr lang="es-AR" sz="1600" b="1" dirty="0">
                <a:solidFill>
                  <a:schemeClr val="bg1"/>
                </a:solidFill>
              </a:rPr>
              <a:t>a) Los automotores ajustarse a los límites sobre emisión de contaminantes, ruidos y radiaciones parásitas. Tales límites y el procedimiento para detectar las emisiones son los que establece la reglamentación, según la legislación en la materia;</a:t>
            </a:r>
          </a:p>
          <a:p>
            <a:r>
              <a:rPr lang="es-AR" sz="1600" b="1" dirty="0">
                <a:solidFill>
                  <a:schemeClr val="bg1"/>
                </a:solidFill>
              </a:rPr>
              <a:t>b) Dotarlos de por lo menos un dispositivo o cierre de seguridad antirrobo;</a:t>
            </a:r>
          </a:p>
          <a:p>
            <a:r>
              <a:rPr lang="es-AR" sz="1600" b="1" dirty="0">
                <a:solidFill>
                  <a:schemeClr val="bg1"/>
                </a:solidFill>
              </a:rPr>
              <a:t>c) Implementar acciones o propaganda tendiente a disminuir el consumo excesivo de combustible;</a:t>
            </a:r>
          </a:p>
          <a:p>
            <a:r>
              <a:rPr lang="es-AR" sz="1600" b="1" dirty="0">
                <a:solidFill>
                  <a:schemeClr val="bg1"/>
                </a:solidFill>
              </a:rPr>
              <a:t>d) Otorgar la Cédula de Identificación del Automotor a todo vehículo destinado a circular por la vía pública, con excepción de los de tracción a sangre. Dicho documento detallará, sin perjuicio de su régimen propio, las características del vehículo necesarias a los fines de su control;</a:t>
            </a:r>
          </a:p>
          <a:p>
            <a:r>
              <a:rPr lang="es-AR" sz="1600" b="1" dirty="0">
                <a:solidFill>
                  <a:schemeClr val="bg1"/>
                </a:solidFill>
              </a:rPr>
              <a:t>e) Dichos vehículos además deben tener grabados indeleblemente los caracteres </a:t>
            </a:r>
            <a:r>
              <a:rPr lang="es-AR" sz="1600" b="1" dirty="0" err="1">
                <a:solidFill>
                  <a:schemeClr val="bg1"/>
                </a:solidFill>
              </a:rPr>
              <a:t>identificatorios</a:t>
            </a:r>
            <a:r>
              <a:rPr lang="es-AR" sz="1600" b="1" dirty="0">
                <a:solidFill>
                  <a:schemeClr val="bg1"/>
                </a:solidFill>
              </a:rPr>
              <a:t> que determina la reglamentación en los lugares que la misma establece. El motor y otros elementos podrán tener numeración propia;</a:t>
            </a:r>
          </a:p>
          <a:p>
            <a:r>
              <a:rPr lang="es-AR" sz="1600" b="1" dirty="0">
                <a:solidFill>
                  <a:schemeClr val="bg1"/>
                </a:solidFill>
              </a:rPr>
              <a:t>f) </a:t>
            </a:r>
            <a:r>
              <a:rPr lang="es-AR" sz="1600" b="1" i="1" dirty="0">
                <a:solidFill>
                  <a:schemeClr val="bg1"/>
                </a:solidFill>
              </a:rPr>
              <a:t>(Inciso vetado por art. 6° del </a:t>
            </a:r>
            <a:r>
              <a:rPr lang="es-AR" sz="1600" b="1" i="1" u="sng" dirty="0">
                <a:solidFill>
                  <a:schemeClr val="bg1"/>
                </a:solidFill>
                <a:hlinkClick r:id="rId2"/>
              </a:rPr>
              <a:t>Decreto N° 179/1995</a:t>
            </a:r>
            <a:r>
              <a:rPr lang="es-AR" sz="1600" i="1" dirty="0"/>
              <a:t> B.O. 10/02/1995)</a:t>
            </a:r>
            <a:endParaRPr lang="es-AR" sz="1600" dirty="0"/>
          </a:p>
          <a:p>
            <a:endParaRPr lang="es-AR" sz="1600" dirty="0"/>
          </a:p>
        </p:txBody>
      </p:sp>
    </p:spTree>
    <p:extLst>
      <p:ext uri="{BB962C8B-B14F-4D97-AF65-F5344CB8AC3E}">
        <p14:creationId xmlns:p14="http://schemas.microsoft.com/office/powerpoint/2010/main" val="1231582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1574442"/>
            <a:ext cx="12192000" cy="3615267"/>
          </a:xfrm>
        </p:spPr>
        <p:txBody>
          <a:bodyPr>
            <a:noAutofit/>
          </a:bodyPr>
          <a:lstStyle/>
          <a:p>
            <a:r>
              <a:rPr lang="es-AR" sz="1600" b="1" dirty="0"/>
              <a:t>ARTICULO 40.</a:t>
            </a:r>
            <a:r>
              <a:rPr lang="es-AR" sz="1600" dirty="0"/>
              <a:t> — </a:t>
            </a:r>
            <a:r>
              <a:rPr lang="es-AR" sz="1600" b="1" dirty="0">
                <a:solidFill>
                  <a:schemeClr val="bg1"/>
                </a:solidFill>
              </a:rPr>
              <a:t>REQUISITOS PARA CIRCULAR. Para poder circular con automotor es indispensable:</a:t>
            </a:r>
          </a:p>
          <a:p>
            <a:r>
              <a:rPr lang="es-AR" sz="1600" b="1" dirty="0">
                <a:solidFill>
                  <a:schemeClr val="bg1"/>
                </a:solidFill>
              </a:rPr>
              <a:t>a) Que su conductor esté habilitado para conducir ese tipo de vehículo y que lleve consigo la licencia correspondiente;</a:t>
            </a:r>
          </a:p>
          <a:p>
            <a:r>
              <a:rPr lang="es-AR" sz="1600" b="1" dirty="0">
                <a:solidFill>
                  <a:schemeClr val="bg1"/>
                </a:solidFill>
              </a:rPr>
              <a:t>b) Que porte la cédula, de identificación del mismo; </a:t>
            </a:r>
            <a:r>
              <a:rPr lang="es-AR" sz="1600" b="1" i="1" dirty="0">
                <a:solidFill>
                  <a:schemeClr val="bg1"/>
                </a:solidFill>
              </a:rPr>
              <a:t>(Expresión 'vencida o no, o documento' vetada por art. 8° del </a:t>
            </a:r>
            <a:r>
              <a:rPr lang="es-AR" sz="1600" b="1" i="1" u="sng" dirty="0">
                <a:solidFill>
                  <a:schemeClr val="bg1"/>
                </a:solidFill>
                <a:hlinkClick r:id="rId2"/>
              </a:rPr>
              <a:t>Decreto N° 179/1995</a:t>
            </a:r>
            <a:r>
              <a:rPr lang="es-AR" sz="1600" b="1" i="1" dirty="0">
                <a:solidFill>
                  <a:schemeClr val="bg1"/>
                </a:solidFill>
              </a:rPr>
              <a:t> B.O. 10/02/1995)</a:t>
            </a:r>
            <a:endParaRPr lang="es-AR" sz="1600" b="1" dirty="0">
              <a:solidFill>
                <a:schemeClr val="bg1"/>
              </a:solidFill>
            </a:endParaRPr>
          </a:p>
          <a:p>
            <a:r>
              <a:rPr lang="es-AR" sz="1600" b="1" dirty="0">
                <a:solidFill>
                  <a:schemeClr val="bg1"/>
                </a:solidFill>
              </a:rPr>
              <a:t>c) Que lleve el comprobante de seguro, en vigencia, que refiere el artículo 68, el cual podrá ser exhibido en formato papel impreso o digital a través de dispositivos electrónicos. </a:t>
            </a:r>
            <a:r>
              <a:rPr lang="es-AR" sz="1600" b="1" i="1" dirty="0">
                <a:solidFill>
                  <a:schemeClr val="bg1"/>
                </a:solidFill>
              </a:rPr>
              <a:t>(Inciso sustituido por art. 1° de la </a:t>
            </a:r>
            <a:r>
              <a:rPr lang="es-AR" sz="1600" b="1" i="1" u="sng" dirty="0">
                <a:solidFill>
                  <a:schemeClr val="bg1"/>
                </a:solidFill>
                <a:hlinkClick r:id="rId3"/>
              </a:rPr>
              <a:t>Ley N° 27.510</a:t>
            </a:r>
            <a:r>
              <a:rPr lang="es-AR" sz="1600" b="1" i="1" dirty="0">
                <a:solidFill>
                  <a:schemeClr val="bg1"/>
                </a:solidFill>
              </a:rPr>
              <a:t> B.O. 28/8/2019)</a:t>
            </a:r>
            <a:endParaRPr lang="es-AR" sz="1600" b="1" dirty="0">
              <a:solidFill>
                <a:schemeClr val="bg1"/>
              </a:solidFill>
            </a:endParaRPr>
          </a:p>
          <a:p>
            <a:r>
              <a:rPr lang="es-AR" sz="1600" b="1" dirty="0">
                <a:solidFill>
                  <a:schemeClr val="bg1"/>
                </a:solidFill>
              </a:rPr>
              <a:t>d) Que el vehículo, incluyendo acoplados y semirremolques tenga colocadas las placas de identificación de dominio, con las características y en los lugares que establece la reglamentación. Las mismas deben ser legibles de tipos normalizados y sin aditamentos;</a:t>
            </a:r>
          </a:p>
          <a:p>
            <a:r>
              <a:rPr lang="es-AR" sz="1600" b="1" dirty="0">
                <a:solidFill>
                  <a:schemeClr val="bg1"/>
                </a:solidFill>
              </a:rPr>
              <a:t>e) Que, tratándose de un vehículo del servicio de transporte o maquinaria especial, cumpla las condiciones requeridas para cada tipo de vehículo y su conductor porte la documentación especial prevista sólo en la presente ley;</a:t>
            </a:r>
          </a:p>
        </p:txBody>
      </p:sp>
    </p:spTree>
    <p:extLst>
      <p:ext uri="{BB962C8B-B14F-4D97-AF65-F5344CB8AC3E}">
        <p14:creationId xmlns:p14="http://schemas.microsoft.com/office/powerpoint/2010/main" val="1011966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940158" y="3344645"/>
            <a:ext cx="8925059" cy="1754326"/>
          </a:xfrm>
          <a:prstGeom prst="rect">
            <a:avLst/>
          </a:prstGeom>
        </p:spPr>
        <p:txBody>
          <a:bodyPr wrap="square">
            <a:spAutoFit/>
          </a:bodyPr>
          <a:lstStyle/>
          <a:p>
            <a:r>
              <a:rPr lang="es-AR" b="1" dirty="0">
                <a:solidFill>
                  <a:schemeClr val="bg1"/>
                </a:solidFill>
              </a:rPr>
              <a:t>i) Que posea los sistemas de seguridad originales en buen estado de funcionamiento, so riesgo de aplicación del artículo 72 inciso c) punto 1;</a:t>
            </a:r>
          </a:p>
          <a:p>
            <a:r>
              <a:rPr lang="es-AR" b="1" dirty="0">
                <a:solidFill>
                  <a:schemeClr val="bg1"/>
                </a:solidFill>
              </a:rPr>
              <a:t>j) Que tratándose de una motocicleta, sus ocupantes lleven puestos cascos normalizados, y si la misma no tiene parabrisas, su conductor use anteojos;</a:t>
            </a:r>
          </a:p>
          <a:p>
            <a:r>
              <a:rPr lang="es-AR" b="1" dirty="0">
                <a:solidFill>
                  <a:schemeClr val="bg1"/>
                </a:solidFill>
              </a:rPr>
              <a:t>k) Que sus ocupantes usen los correajes de seguridad en los vehículos que por reglamentación deben poseerla</a:t>
            </a:r>
          </a:p>
        </p:txBody>
      </p:sp>
      <p:sp>
        <p:nvSpPr>
          <p:cNvPr id="7" name="Rectángulo 6"/>
          <p:cNvSpPr/>
          <p:nvPr/>
        </p:nvSpPr>
        <p:spPr>
          <a:xfrm>
            <a:off x="970207" y="915801"/>
            <a:ext cx="8864959" cy="2585323"/>
          </a:xfrm>
          <a:prstGeom prst="rect">
            <a:avLst/>
          </a:prstGeom>
        </p:spPr>
        <p:txBody>
          <a:bodyPr wrap="square">
            <a:spAutoFit/>
          </a:bodyPr>
          <a:lstStyle/>
          <a:p>
            <a:r>
              <a:rPr lang="es-AR" b="1" dirty="0">
                <a:solidFill>
                  <a:schemeClr val="bg1"/>
                </a:solidFill>
              </a:rPr>
              <a:t>f) Que posea matafuego y balizas portátiles normalizados, excepto las motocicletas;</a:t>
            </a:r>
          </a:p>
          <a:p>
            <a:r>
              <a:rPr lang="es-AR" b="1" dirty="0">
                <a:solidFill>
                  <a:schemeClr val="bg1"/>
                </a:solidFill>
              </a:rPr>
              <a:t>g) Que el número de ocupantes guarde relación con la capacidad para la que fue construido y no estorben al conductor. Los menores de 10 años deben viajar en el asiento trasero;</a:t>
            </a:r>
          </a:p>
          <a:p>
            <a:r>
              <a:rPr lang="es-AR" b="1" dirty="0">
                <a:solidFill>
                  <a:schemeClr val="bg1"/>
                </a:solidFill>
              </a:rPr>
              <a:t>h) Que el vehículo y lo que transporta tenga las dimensiones, peso y potencia adecuados a la vía transitada y a las restricciones establecidas por la autoridad competente, para determinados sectores del camino;</a:t>
            </a:r>
          </a:p>
          <a:p>
            <a:endParaRPr lang="es-AR" b="1" dirty="0">
              <a:solidFill>
                <a:schemeClr val="bg1"/>
              </a:solidFill>
            </a:endParaRPr>
          </a:p>
        </p:txBody>
      </p:sp>
    </p:spTree>
    <p:extLst>
      <p:ext uri="{BB962C8B-B14F-4D97-AF65-F5344CB8AC3E}">
        <p14:creationId xmlns:p14="http://schemas.microsoft.com/office/powerpoint/2010/main" val="996683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p:cNvSpPr>
            <a:spLocks noGrp="1"/>
          </p:cNvSpPr>
          <p:nvPr>
            <p:ph idx="1"/>
          </p:nvPr>
        </p:nvSpPr>
        <p:spPr>
          <a:xfrm>
            <a:off x="825879" y="930498"/>
            <a:ext cx="9657523" cy="4723327"/>
          </a:xfrm>
        </p:spPr>
        <p:txBody>
          <a:bodyPr>
            <a:normAutofit/>
          </a:bodyPr>
          <a:lstStyle/>
          <a:p>
            <a:r>
              <a:rPr lang="es-AR" sz="1700" b="1" dirty="0">
                <a:solidFill>
                  <a:schemeClr val="bg1"/>
                </a:solidFill>
              </a:rPr>
              <a:t>ARTICULO</a:t>
            </a:r>
            <a:r>
              <a:rPr lang="es-AR" sz="1700" dirty="0">
                <a:solidFill>
                  <a:schemeClr val="bg1"/>
                </a:solidFill>
              </a:rPr>
              <a:t> </a:t>
            </a:r>
            <a:r>
              <a:rPr lang="es-AR" sz="1700" b="1" dirty="0">
                <a:solidFill>
                  <a:schemeClr val="bg1"/>
                </a:solidFill>
              </a:rPr>
              <a:t>40 bis)</a:t>
            </a:r>
            <a:r>
              <a:rPr lang="es-AR" sz="1700" dirty="0">
                <a:solidFill>
                  <a:schemeClr val="bg1"/>
                </a:solidFill>
              </a:rPr>
              <a:t> Requisitos para circular con bicicletas. Para poder circular con bicicleta es indispensable que el vehículo tenga:</a:t>
            </a:r>
          </a:p>
          <a:p>
            <a:r>
              <a:rPr lang="es-AR" sz="1700" dirty="0">
                <a:solidFill>
                  <a:schemeClr val="bg1"/>
                </a:solidFill>
              </a:rPr>
              <a:t>a) Un sistema de rodamiento, dirección y freno permanente y eficaz;</a:t>
            </a:r>
          </a:p>
          <a:p>
            <a:r>
              <a:rPr lang="es-AR" sz="1700" dirty="0">
                <a:solidFill>
                  <a:schemeClr val="bg1"/>
                </a:solidFill>
              </a:rPr>
              <a:t>b) Espejos retrovisores en ambos lados;</a:t>
            </a:r>
          </a:p>
          <a:p>
            <a:r>
              <a:rPr lang="es-AR" sz="1700" dirty="0">
                <a:solidFill>
                  <a:schemeClr val="bg1"/>
                </a:solidFill>
              </a:rPr>
              <a:t>c) Timbre, bocina o similar;</a:t>
            </a:r>
          </a:p>
          <a:p>
            <a:r>
              <a:rPr lang="es-AR" sz="1700" dirty="0">
                <a:solidFill>
                  <a:schemeClr val="bg1"/>
                </a:solidFill>
              </a:rPr>
              <a:t>d) Que el conductor lleve puesto un casco protector, no use ropa suelta, y que ésta sea preferentemente de colores claros, y utilice calzado que se afirme con seguridad a los pedales;</a:t>
            </a:r>
          </a:p>
          <a:p>
            <a:r>
              <a:rPr lang="es-AR" sz="1700" dirty="0">
                <a:solidFill>
                  <a:schemeClr val="bg1"/>
                </a:solidFill>
              </a:rPr>
              <a:t>e) Que el conductor sea su único ocupante con la excepción del transporte de una carga, o de un niño, ubicados en un portaequipaje o asiento especial cuyos pesos no pongan en riesgo la maniobrabilidad y estabilidad del vehículo;</a:t>
            </a:r>
          </a:p>
          <a:p>
            <a:r>
              <a:rPr lang="es-AR" sz="1700" dirty="0">
                <a:solidFill>
                  <a:schemeClr val="bg1"/>
                </a:solidFill>
              </a:rPr>
              <a:t>f) Guardabarros sobre ambas ruedas;</a:t>
            </a:r>
          </a:p>
          <a:p>
            <a:r>
              <a:rPr lang="es-AR" sz="1700" dirty="0">
                <a:solidFill>
                  <a:schemeClr val="bg1"/>
                </a:solidFill>
              </a:rPr>
              <a:t>g) Luces y señalización </a:t>
            </a:r>
            <a:r>
              <a:rPr lang="es-AR" sz="1700" dirty="0" err="1">
                <a:solidFill>
                  <a:schemeClr val="bg1"/>
                </a:solidFill>
              </a:rPr>
              <a:t>reflectiva</a:t>
            </a:r>
            <a:r>
              <a:rPr lang="es-AR" sz="1700" dirty="0">
                <a:solidFill>
                  <a:schemeClr val="bg1"/>
                </a:solidFill>
              </a:rPr>
              <a:t>.</a:t>
            </a:r>
          </a:p>
          <a:p>
            <a:endParaRPr lang="es-AR" dirty="0">
              <a:solidFill>
                <a:schemeClr val="bg1"/>
              </a:solidFill>
            </a:endParaRPr>
          </a:p>
        </p:txBody>
      </p:sp>
    </p:spTree>
    <p:extLst>
      <p:ext uri="{BB962C8B-B14F-4D97-AF65-F5344CB8AC3E}">
        <p14:creationId xmlns:p14="http://schemas.microsoft.com/office/powerpoint/2010/main" val="3202386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AR" dirty="0">
                <a:solidFill>
                  <a:schemeClr val="bg1"/>
                </a:solidFill>
              </a:rPr>
              <a:t>g) Bicicleta: vehículo de dos ruedas que es propulsado por mecanismos con el esfuerzo de quien lo utiliza, pudiendo ser múltiple de hasta cuatro ruedas alineadas;</a:t>
            </a:r>
          </a:p>
        </p:txBody>
      </p:sp>
    </p:spTree>
    <p:extLst>
      <p:ext uri="{BB962C8B-B14F-4D97-AF65-F5344CB8AC3E}">
        <p14:creationId xmlns:p14="http://schemas.microsoft.com/office/powerpoint/2010/main" val="2438763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AR" dirty="0">
                <a:solidFill>
                  <a:schemeClr val="bg1"/>
                </a:solidFill>
              </a:rPr>
              <a:t>j) Camión: vehículo automotor para transporte de carga de más de 3.500 kilogramos de peso total;</a:t>
            </a:r>
          </a:p>
          <a:p>
            <a:pPr marL="0" indent="0">
              <a:buNone/>
            </a:pPr>
            <a:br>
              <a:rPr lang="es-AR" dirty="0"/>
            </a:br>
            <a:endParaRPr lang="es-AR" dirty="0"/>
          </a:p>
        </p:txBody>
      </p:sp>
    </p:spTree>
    <p:extLst>
      <p:ext uri="{BB962C8B-B14F-4D97-AF65-F5344CB8AC3E}">
        <p14:creationId xmlns:p14="http://schemas.microsoft.com/office/powerpoint/2010/main" val="2452800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AR" dirty="0">
                <a:solidFill>
                  <a:schemeClr val="bg1"/>
                </a:solidFill>
              </a:rPr>
              <a:t>k) Camioneta: el automotor para transporte de carga de hasta 3.500 kg. de peso total;</a:t>
            </a:r>
          </a:p>
        </p:txBody>
      </p:sp>
    </p:spTree>
    <p:extLst>
      <p:ext uri="{BB962C8B-B14F-4D97-AF65-F5344CB8AC3E}">
        <p14:creationId xmlns:p14="http://schemas.microsoft.com/office/powerpoint/2010/main" val="3190226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AR" dirty="0">
                <a:solidFill>
                  <a:schemeClr val="bg1"/>
                </a:solidFill>
              </a:rPr>
              <a:t>l) Carretón: el vehículo especial, cuya capacidad de carga, tanto en peso como en dimensiones, supera la de los vehículos convencionales;</a:t>
            </a:r>
          </a:p>
          <a:p>
            <a:pPr marL="0" indent="0">
              <a:buNone/>
            </a:pPr>
            <a:br>
              <a:rPr lang="es-AR" dirty="0"/>
            </a:br>
            <a:endParaRPr lang="es-AR" dirty="0"/>
          </a:p>
        </p:txBody>
      </p:sp>
    </p:spTree>
    <p:extLst>
      <p:ext uri="{BB962C8B-B14F-4D97-AF65-F5344CB8AC3E}">
        <p14:creationId xmlns:p14="http://schemas.microsoft.com/office/powerpoint/2010/main" val="3384905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AR" dirty="0">
                <a:solidFill>
                  <a:schemeClr val="bg1"/>
                </a:solidFill>
              </a:rPr>
              <a:t>ll) Ciclomotor: una motocicleta de hasta 50 centímetros cúbicos de cilindrada y que no puede exceder los 50 kilómetros por hora de velocidad;</a:t>
            </a:r>
          </a:p>
        </p:txBody>
      </p:sp>
    </p:spTree>
    <p:extLst>
      <p:ext uri="{BB962C8B-B14F-4D97-AF65-F5344CB8AC3E}">
        <p14:creationId xmlns:p14="http://schemas.microsoft.com/office/powerpoint/2010/main" val="3653855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AR" dirty="0">
                <a:solidFill>
                  <a:schemeClr val="bg1"/>
                </a:solidFill>
              </a:rPr>
              <a:t>n) Maquinaria especial: todo artefacto esencialmente construido para otros fines y capaz de transitar;</a:t>
            </a:r>
          </a:p>
          <a:p>
            <a:endParaRPr lang="es-AR" dirty="0">
              <a:solidFill>
                <a:schemeClr val="bg1"/>
              </a:solidFill>
            </a:endParaRPr>
          </a:p>
          <a:p>
            <a:r>
              <a:rPr lang="es-AR" dirty="0">
                <a:solidFill>
                  <a:schemeClr val="bg1"/>
                </a:solidFill>
              </a:rPr>
              <a:t>ñ) Motocicleta: todo vehículo de dos ruedas con motor a tracción propia de más de 50 </a:t>
            </a:r>
            <a:r>
              <a:rPr lang="es-AR" dirty="0" err="1">
                <a:solidFill>
                  <a:schemeClr val="bg1"/>
                </a:solidFill>
              </a:rPr>
              <a:t>cc.</a:t>
            </a:r>
            <a:r>
              <a:rPr lang="es-AR" dirty="0">
                <a:solidFill>
                  <a:schemeClr val="bg1"/>
                </a:solidFill>
              </a:rPr>
              <a:t> de cilindrada y que puede desarrollar velocidades superiores a 50 km/h;</a:t>
            </a:r>
          </a:p>
          <a:p>
            <a:endParaRPr lang="es-AR" dirty="0">
              <a:solidFill>
                <a:schemeClr val="bg1"/>
              </a:solidFill>
            </a:endParaRPr>
          </a:p>
          <a:p>
            <a:r>
              <a:rPr lang="es-AR" dirty="0">
                <a:solidFill>
                  <a:schemeClr val="bg1"/>
                </a:solidFill>
              </a:rPr>
              <a:t>o) </a:t>
            </a:r>
            <a:r>
              <a:rPr lang="es-AR" dirty="0" err="1">
                <a:solidFill>
                  <a:schemeClr val="bg1"/>
                </a:solidFill>
              </a:rPr>
              <a:t>Omnibus</a:t>
            </a:r>
            <a:r>
              <a:rPr lang="es-AR" dirty="0">
                <a:solidFill>
                  <a:schemeClr val="bg1"/>
                </a:solidFill>
              </a:rPr>
              <a:t>: vehículo automotor para transporte de pasajeros de capacidad mayor de ocho personas y el conductor;</a:t>
            </a:r>
          </a:p>
          <a:p>
            <a:endParaRPr lang="es-AR" dirty="0"/>
          </a:p>
        </p:txBody>
      </p:sp>
    </p:spTree>
    <p:extLst>
      <p:ext uri="{BB962C8B-B14F-4D97-AF65-F5344CB8AC3E}">
        <p14:creationId xmlns:p14="http://schemas.microsoft.com/office/powerpoint/2010/main" val="1460292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AR" dirty="0"/>
              <a:t>x</a:t>
            </a:r>
            <a:r>
              <a:rPr lang="es-AR" dirty="0">
                <a:solidFill>
                  <a:schemeClr val="bg1"/>
                </a:solidFill>
              </a:rPr>
              <a:t>) Vehículo automotor: todo vehículo de más de dos ruedas que tiene motor y tracción propia;</a:t>
            </a:r>
          </a:p>
          <a:p>
            <a:pPr marL="0" indent="0">
              <a:buNone/>
            </a:pPr>
            <a:br>
              <a:rPr lang="es-AR" dirty="0"/>
            </a:br>
            <a:endParaRPr lang="es-AR" dirty="0"/>
          </a:p>
        </p:txBody>
      </p:sp>
    </p:spTree>
    <p:extLst>
      <p:ext uri="{BB962C8B-B14F-4D97-AF65-F5344CB8AC3E}">
        <p14:creationId xmlns:p14="http://schemas.microsoft.com/office/powerpoint/2010/main" val="2144487379"/>
      </p:ext>
    </p:extLst>
  </p:cSld>
  <p:clrMapOvr>
    <a:masterClrMapping/>
  </p:clrMapOvr>
</p:sld>
</file>

<file path=ppt/theme/theme1.xml><?xml version="1.0" encoding="utf-8"?>
<a:theme xmlns:a="http://schemas.openxmlformats.org/drawingml/2006/main" name="Sector">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75</TotalTime>
  <Words>3400</Words>
  <Application>Microsoft Office PowerPoint</Application>
  <PresentationFormat>Panorámica</PresentationFormat>
  <Paragraphs>141</Paragraphs>
  <Slides>24</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24</vt:i4>
      </vt:variant>
    </vt:vector>
  </HeadingPairs>
  <TitlesOfParts>
    <vt:vector size="27" baseType="lpstr">
      <vt:lpstr>Century Gothic</vt:lpstr>
      <vt:lpstr>Wingdings 3</vt:lpstr>
      <vt:lpstr>Sector</vt:lpstr>
      <vt:lpstr>LEY DE Transito 24.449</vt:lpstr>
      <vt:lpstr>art. 5- a los efectos de esta ley se entiende por: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TITULO V EL VEHICULO CAPITULO I Modelos nuevos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LEY DE TRANsITO 24.449</dc:title>
  <dc:creator>Santi</dc:creator>
  <cp:lastModifiedBy>Carlos Alberto Ibarra</cp:lastModifiedBy>
  <cp:revision>12</cp:revision>
  <dcterms:created xsi:type="dcterms:W3CDTF">2024-08-26T02:15:33Z</dcterms:created>
  <dcterms:modified xsi:type="dcterms:W3CDTF">2026-08-20T15:41:03Z</dcterms:modified>
</cp:coreProperties>
</file>