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7" r:id="rId4"/>
    <p:sldId id="279" r:id="rId5"/>
    <p:sldId id="276" r:id="rId6"/>
    <p:sldId id="278" r:id="rId7"/>
    <p:sldId id="280" r:id="rId8"/>
    <p:sldId id="277" r:id="rId9"/>
    <p:sldId id="283" r:id="rId10"/>
    <p:sldId id="260" r:id="rId11"/>
    <p:sldId id="259" r:id="rId12"/>
    <p:sldId id="281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5" r:id="rId22"/>
    <p:sldId id="298" r:id="rId23"/>
    <p:sldId id="293" r:id="rId24"/>
    <p:sldId id="294" r:id="rId25"/>
    <p:sldId id="296" r:id="rId26"/>
    <p:sldId id="292" r:id="rId27"/>
    <p:sldId id="297" r:id="rId28"/>
    <p:sldId id="261" r:id="rId29"/>
    <p:sldId id="262" r:id="rId30"/>
    <p:sldId id="263" r:id="rId31"/>
    <p:sldId id="264" r:id="rId32"/>
    <p:sldId id="265" r:id="rId33"/>
    <p:sldId id="266" r:id="rId34"/>
    <p:sldId id="269" r:id="rId35"/>
    <p:sldId id="267" r:id="rId36"/>
    <p:sldId id="268" r:id="rId37"/>
    <p:sldId id="274" r:id="rId38"/>
    <p:sldId id="273" r:id="rId39"/>
    <p:sldId id="270" r:id="rId40"/>
    <p:sldId id="271" r:id="rId41"/>
    <p:sldId id="282" r:id="rId42"/>
    <p:sldId id="27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648" y="1487904"/>
            <a:ext cx="11619781" cy="325662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AR" b="1" dirty="0" smtClean="0">
                <a:latin typeface="Arial Rounded MT Bold" panose="020F0704030504030204" pitchFamily="34" charset="0"/>
              </a:rPr>
              <a:t>PALMATOSCOPIA/</a:t>
            </a:r>
            <a:r>
              <a:rPr lang="es-AR" b="1" dirty="0">
                <a:latin typeface="Arial Rounded MT Bold" panose="020F0704030504030204" pitchFamily="34" charset="0"/>
              </a:rPr>
              <a:t>PALAMETOSCOPIA</a:t>
            </a:r>
            <a:br>
              <a:rPr lang="es-AR" b="1" dirty="0">
                <a:latin typeface="Arial Rounded MT Bold" panose="020F0704030504030204" pitchFamily="34" charset="0"/>
              </a:rPr>
            </a:b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QUIROSCOPIA</a:t>
            </a:r>
            <a:r>
              <a:rPr lang="es-AR" b="1" dirty="0" smtClean="0"/>
              <a:t/>
            </a:r>
            <a:br>
              <a:rPr lang="es-AR" b="1" dirty="0" smtClean="0"/>
            </a:b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6919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52" y="1698954"/>
            <a:ext cx="5543101" cy="479515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17917" y="301925"/>
            <a:ext cx="944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latin typeface="Arial Rounded MT Bold" panose="020F0704030504030204" pitchFamily="34" charset="0"/>
              </a:rPr>
              <a:t>SURCOS O LINEAS DE LA MANO</a:t>
            </a:r>
            <a:endParaRPr lang="es-AR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1. QUIROSCOPIA. Figura 1.1. Impresión palmar - PDF Descargar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34" y="1365852"/>
            <a:ext cx="5331125" cy="52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21102" y="224287"/>
            <a:ext cx="1094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latin typeface="Arial Rounded MT Bold" panose="020F0704030504030204" pitchFamily="34" charset="0"/>
              </a:rPr>
              <a:t>ZONAS DEL PALMATOGRAMA</a:t>
            </a:r>
            <a:endParaRPr lang="es-AR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442" y="241540"/>
            <a:ext cx="10964173" cy="646981"/>
          </a:xfrm>
        </p:spPr>
        <p:txBody>
          <a:bodyPr>
            <a:normAutofit/>
          </a:bodyPr>
          <a:lstStyle/>
          <a:p>
            <a:r>
              <a:rPr lang="es-AR" sz="2800" b="1" dirty="0" smtClean="0"/>
              <a:t>Porcentajes de aparición en la escena del crimen</a:t>
            </a:r>
            <a:endParaRPr lang="es-AR" sz="28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5057" y="1090246"/>
            <a:ext cx="11024558" cy="5574323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s-AR" b="1" dirty="0">
                <a:solidFill>
                  <a:schemeClr val="accent6"/>
                </a:solidFill>
              </a:rPr>
              <a:t>La región Hipotenar es considerada la más importante ya que en ella se encuentran las huellas por su constitución anatómica:</a:t>
            </a:r>
          </a:p>
          <a:p>
            <a:pPr>
              <a:lnSpc>
                <a:spcPct val="160000"/>
              </a:lnSpc>
            </a:pPr>
            <a:r>
              <a:rPr lang="es-AR" b="1" dirty="0"/>
              <a:t>• 70% Región Hipotenar</a:t>
            </a:r>
          </a:p>
          <a:p>
            <a:pPr>
              <a:lnSpc>
                <a:spcPct val="160000"/>
              </a:lnSpc>
            </a:pPr>
            <a:r>
              <a:rPr lang="es-AR" b="1" dirty="0"/>
              <a:t>• 25% Región Superior</a:t>
            </a:r>
          </a:p>
          <a:p>
            <a:pPr>
              <a:lnSpc>
                <a:spcPct val="160000"/>
              </a:lnSpc>
            </a:pPr>
            <a:r>
              <a:rPr lang="es-AR" b="1" dirty="0"/>
              <a:t>• 05% Región Tenar</a:t>
            </a:r>
          </a:p>
          <a:p>
            <a:pPr>
              <a:lnSpc>
                <a:spcPct val="160000"/>
              </a:lnSpc>
            </a:pPr>
            <a:r>
              <a:rPr lang="es-AR" b="1" dirty="0" smtClean="0">
                <a:solidFill>
                  <a:schemeClr val="accent6"/>
                </a:solidFill>
              </a:rPr>
              <a:t>Tipos </a:t>
            </a:r>
            <a:r>
              <a:rPr lang="es-AR" b="1" dirty="0">
                <a:solidFill>
                  <a:schemeClr val="accent6"/>
                </a:solidFill>
              </a:rPr>
              <a:t>de dibujos que se presentan en esta zona:</a:t>
            </a:r>
          </a:p>
          <a:p>
            <a:pPr>
              <a:lnSpc>
                <a:spcPct val="160000"/>
              </a:lnSpc>
            </a:pPr>
            <a:r>
              <a:rPr lang="es-AR" b="1" dirty="0"/>
              <a:t>• </a:t>
            </a:r>
            <a:r>
              <a:rPr lang="es-AR" b="1" dirty="0" smtClean="0"/>
              <a:t>Anucleados- Arcos</a:t>
            </a:r>
            <a:endParaRPr lang="es-AR" b="1" dirty="0"/>
          </a:p>
          <a:p>
            <a:pPr>
              <a:lnSpc>
                <a:spcPct val="160000"/>
              </a:lnSpc>
            </a:pPr>
            <a:r>
              <a:rPr lang="es-AR" b="1" dirty="0"/>
              <a:t>• </a:t>
            </a:r>
            <a:r>
              <a:rPr lang="es-AR" b="1" dirty="0" smtClean="0"/>
              <a:t>Bucleados- Presillas</a:t>
            </a:r>
            <a:endParaRPr lang="es-AR" b="1" dirty="0"/>
          </a:p>
          <a:p>
            <a:pPr>
              <a:lnSpc>
                <a:spcPct val="160000"/>
              </a:lnSpc>
            </a:pPr>
            <a:r>
              <a:rPr lang="es-AR" b="1" dirty="0"/>
              <a:t>• Doble </a:t>
            </a:r>
            <a:r>
              <a:rPr lang="es-AR" b="1" dirty="0" smtClean="0"/>
              <a:t>bucles- Doble presillas</a:t>
            </a:r>
            <a:endParaRPr lang="es-AR" b="1" dirty="0"/>
          </a:p>
          <a:p>
            <a:pPr>
              <a:lnSpc>
                <a:spcPct val="160000"/>
              </a:lnSpc>
            </a:pPr>
            <a:r>
              <a:rPr lang="es-AR" b="1" dirty="0"/>
              <a:t>• Verticilos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010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8069" y="404446"/>
            <a:ext cx="11438793" cy="621616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2060"/>
                </a:solidFill>
              </a:rPr>
              <a:t>Impresión palametoscópica o calco palmar: es aquel estampe palmar </a:t>
            </a:r>
            <a:r>
              <a:rPr lang="es-ES" b="1" dirty="0" smtClean="0">
                <a:solidFill>
                  <a:srgbClr val="002060"/>
                </a:solidFill>
              </a:rPr>
              <a:t>tomado </a:t>
            </a:r>
            <a:r>
              <a:rPr lang="es-ES" b="1" dirty="0">
                <a:solidFill>
                  <a:srgbClr val="002060"/>
                </a:solidFill>
              </a:rPr>
              <a:t>por el personal técnico capacitado para tal fin, con el material </a:t>
            </a:r>
            <a:r>
              <a:rPr lang="es-ES" b="1" dirty="0" smtClean="0">
                <a:solidFill>
                  <a:srgbClr val="002060"/>
                </a:solidFill>
              </a:rPr>
              <a:t>correcto </a:t>
            </a:r>
            <a:r>
              <a:rPr lang="es-ES" b="1" dirty="0">
                <a:solidFill>
                  <a:srgbClr val="002060"/>
                </a:solidFill>
              </a:rPr>
              <a:t>y de forma ex profesa, con el fin de obtener el registro para poder </a:t>
            </a:r>
            <a:r>
              <a:rPr lang="es-ES" b="1" dirty="0" smtClean="0">
                <a:solidFill>
                  <a:srgbClr val="002060"/>
                </a:solidFill>
              </a:rPr>
              <a:t>establecer </a:t>
            </a:r>
            <a:r>
              <a:rPr lang="es-ES" b="1" dirty="0">
                <a:solidFill>
                  <a:srgbClr val="002060"/>
                </a:solidFill>
              </a:rPr>
              <a:t>la identidad palametoscópica. 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2060"/>
                </a:solidFill>
              </a:rPr>
              <a:t>Huella palametoscópica: es aquella producida de forma involuntaria, </a:t>
            </a:r>
            <a:r>
              <a:rPr lang="es-ES" b="1" dirty="0" smtClean="0">
                <a:solidFill>
                  <a:srgbClr val="002060"/>
                </a:solidFill>
              </a:rPr>
              <a:t>producto </a:t>
            </a:r>
            <a:r>
              <a:rPr lang="es-ES" b="1" dirty="0">
                <a:solidFill>
                  <a:srgbClr val="002060"/>
                </a:solidFill>
              </a:rPr>
              <a:t>del estampe sobre una superficie de los altos y bajos </a:t>
            </a:r>
            <a:r>
              <a:rPr lang="es-ES" b="1" dirty="0" smtClean="0">
                <a:solidFill>
                  <a:srgbClr val="002060"/>
                </a:solidFill>
              </a:rPr>
              <a:t>relieves obrantes </a:t>
            </a:r>
            <a:r>
              <a:rPr lang="es-ES" b="1" dirty="0">
                <a:solidFill>
                  <a:srgbClr val="002060"/>
                </a:solidFill>
              </a:rPr>
              <a:t>en el tejido epidérmico; estas huellas pueden presentarse de </a:t>
            </a:r>
            <a:r>
              <a:rPr lang="es-ES" b="1" dirty="0" smtClean="0">
                <a:solidFill>
                  <a:srgbClr val="002060"/>
                </a:solidFill>
              </a:rPr>
              <a:t>forma </a:t>
            </a:r>
            <a:r>
              <a:rPr lang="es-ES" b="1" dirty="0">
                <a:solidFill>
                  <a:srgbClr val="002060"/>
                </a:solidFill>
              </a:rPr>
              <a:t>visible y latente, al igual que las latentes </a:t>
            </a:r>
            <a:r>
              <a:rPr lang="es-ES" b="1" dirty="0" smtClean="0">
                <a:solidFill>
                  <a:srgbClr val="002060"/>
                </a:solidFill>
              </a:rPr>
              <a:t>.</a:t>
            </a:r>
            <a:endParaRPr lang="es-ES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2060"/>
                </a:solidFill>
              </a:rPr>
              <a:t>Rastro palametoscópico: es aquella huella palametoscópica relacionada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1" dirty="0">
                <a:solidFill>
                  <a:srgbClr val="002060"/>
                </a:solidFill>
              </a:rPr>
              <a:t>con hechos delictivos. 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2060"/>
                </a:solidFill>
              </a:rPr>
              <a:t>Área del palametograma: es toda aquella zona o superficie del calco 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2060"/>
                </a:solidFill>
              </a:rPr>
              <a:t>palmar comprendida entre los límites o limbos establecidos.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4439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LIMITE INFERIOR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49" y="685800"/>
            <a:ext cx="5904912" cy="36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4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578734" cy="1507067"/>
          </a:xfrm>
        </p:spPr>
        <p:txBody>
          <a:bodyPr/>
          <a:lstStyle/>
          <a:p>
            <a:r>
              <a:rPr lang="es-AR" dirty="0" smtClean="0"/>
              <a:t>LIMITE SUPERIOR Y ESPACIOS INTERDIGITALES</a:t>
            </a:r>
            <a:endParaRPr lang="es-AR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441" y="589085"/>
            <a:ext cx="6402209" cy="40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91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LIMITE EXTERNO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652" y="659423"/>
            <a:ext cx="5942636" cy="39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4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LIMITE INTERNO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550" y="721519"/>
            <a:ext cx="46577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10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846" y="105508"/>
            <a:ext cx="11790485" cy="6594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Identificación palametoscópica </a:t>
            </a:r>
            <a:endParaRPr lang="es-ES" sz="2400" b="1" dirty="0" smtClean="0"/>
          </a:p>
          <a:p>
            <a:pPr marL="0" indent="0">
              <a:buNone/>
            </a:pPr>
            <a:endParaRPr lang="es-ES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es-ES" sz="2400" b="1" dirty="0">
                <a:solidFill>
                  <a:srgbClr val="002060"/>
                </a:solidFill>
              </a:rPr>
              <a:t>El proceso de identificación palametoscópica consiste en determinar, </a:t>
            </a:r>
            <a:r>
              <a:rPr lang="es-ES" sz="2400" b="1" dirty="0" smtClean="0">
                <a:solidFill>
                  <a:srgbClr val="002060"/>
                </a:solidFill>
              </a:rPr>
              <a:t>categórica </a:t>
            </a:r>
            <a:r>
              <a:rPr lang="es-ES" sz="2400" b="1" dirty="0">
                <a:solidFill>
                  <a:srgbClr val="002060"/>
                </a:solidFill>
              </a:rPr>
              <a:t>e indubitablemente, que dos 2 o más palametogramas han sido </a:t>
            </a:r>
            <a:r>
              <a:rPr lang="es-ES" sz="2400" b="1" dirty="0" smtClean="0">
                <a:solidFill>
                  <a:srgbClr val="002060"/>
                </a:solidFill>
              </a:rPr>
              <a:t>impresos </a:t>
            </a:r>
            <a:r>
              <a:rPr lang="es-ES" sz="2400" b="1" dirty="0">
                <a:solidFill>
                  <a:srgbClr val="002060"/>
                </a:solidFill>
              </a:rPr>
              <a:t>o estampados por un mismo palmar de una misma mano, de una </a:t>
            </a:r>
            <a:r>
              <a:rPr lang="es-ES" sz="2400" b="1" dirty="0" smtClean="0">
                <a:solidFill>
                  <a:srgbClr val="002060"/>
                </a:solidFill>
              </a:rPr>
              <a:t>misma </a:t>
            </a:r>
            <a:r>
              <a:rPr lang="es-ES" sz="2400" b="1" dirty="0">
                <a:solidFill>
                  <a:srgbClr val="002060"/>
                </a:solidFill>
              </a:rPr>
              <a:t>y única persona, o descartar positivamente esa </a:t>
            </a:r>
            <a:r>
              <a:rPr lang="es-ES" sz="2400" b="1" dirty="0" smtClean="0">
                <a:solidFill>
                  <a:srgbClr val="002060"/>
                </a:solidFill>
              </a:rPr>
              <a:t>circunstancia posible</a:t>
            </a:r>
            <a:r>
              <a:rPr lang="es-ES" sz="2400" b="1" dirty="0">
                <a:solidFill>
                  <a:srgbClr val="002060"/>
                </a:solidFill>
              </a:rPr>
              <a:t>. El procedimiento técnico a emplear para la realización de esta </a:t>
            </a:r>
            <a:r>
              <a:rPr lang="es-ES" sz="2400" b="1" dirty="0" smtClean="0">
                <a:solidFill>
                  <a:srgbClr val="002060"/>
                </a:solidFill>
              </a:rPr>
              <a:t>labor </a:t>
            </a:r>
            <a:r>
              <a:rPr lang="es-ES" sz="2400" b="1" dirty="0">
                <a:solidFill>
                  <a:srgbClr val="002060"/>
                </a:solidFill>
              </a:rPr>
              <a:t>pericial papiloscópica es el denominado </a:t>
            </a:r>
            <a:r>
              <a:rPr lang="es-ES" sz="2400" b="1" u="sng" dirty="0">
                <a:solidFill>
                  <a:srgbClr val="002060"/>
                </a:solidFill>
              </a:rPr>
              <a:t>cotejo papiloscópico</a:t>
            </a:r>
            <a:r>
              <a:rPr lang="es-ES" sz="2400" b="1" dirty="0">
                <a:solidFill>
                  <a:srgbClr val="002060"/>
                </a:solidFill>
              </a:rPr>
              <a:t>. Al igual </a:t>
            </a:r>
            <a:r>
              <a:rPr lang="es-ES" sz="2400" b="1" dirty="0" smtClean="0">
                <a:solidFill>
                  <a:srgbClr val="002060"/>
                </a:solidFill>
              </a:rPr>
              <a:t>que </a:t>
            </a:r>
            <a:r>
              <a:rPr lang="es-ES" sz="2400" b="1" dirty="0">
                <a:solidFill>
                  <a:srgbClr val="002060"/>
                </a:solidFill>
              </a:rPr>
              <a:t>en la dactiloscopía, se utilizarán y se realizarán los </a:t>
            </a:r>
            <a:r>
              <a:rPr lang="es-ES" sz="2400" b="1" dirty="0" smtClean="0">
                <a:solidFill>
                  <a:srgbClr val="002060"/>
                </a:solidFill>
              </a:rPr>
              <a:t>correspondientes estudios </a:t>
            </a:r>
            <a:r>
              <a:rPr lang="es-ES" sz="2400" b="1" dirty="0">
                <a:solidFill>
                  <a:srgbClr val="002060"/>
                </a:solidFill>
              </a:rPr>
              <a:t>intrínsecos y extrínsecos para este cotejo, con los fines de </a:t>
            </a:r>
            <a:r>
              <a:rPr lang="es-ES" sz="2400" b="1" dirty="0" smtClean="0">
                <a:solidFill>
                  <a:srgbClr val="002060"/>
                </a:solidFill>
              </a:rPr>
              <a:t> establecer </a:t>
            </a:r>
            <a:r>
              <a:rPr lang="es-ES" sz="2400" b="1" dirty="0">
                <a:solidFill>
                  <a:srgbClr val="002060"/>
                </a:solidFill>
              </a:rPr>
              <a:t>identidad.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0535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523" y="685799"/>
            <a:ext cx="11438792" cy="592601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400" b="1" dirty="0"/>
              <a:t>Examen extrínseco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Idoneidad</a:t>
            </a:r>
            <a:r>
              <a:rPr lang="es-E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400" dirty="0"/>
              <a:t>los calcos </a:t>
            </a:r>
            <a:r>
              <a:rPr lang="es-ES" sz="2400" dirty="0" err="1"/>
              <a:t>palametoscópicos</a:t>
            </a:r>
            <a:r>
              <a:rPr lang="es-ES" sz="2400" dirty="0"/>
              <a:t> a cotejar (</a:t>
            </a:r>
            <a:r>
              <a:rPr lang="es-ES" sz="2400" dirty="0" err="1"/>
              <a:t>dubitados</a:t>
            </a:r>
            <a:r>
              <a:rPr lang="es-ES" sz="2400" dirty="0"/>
              <a:t> </a:t>
            </a:r>
            <a:r>
              <a:rPr lang="es-ES" sz="2400" dirty="0" smtClean="0"/>
              <a:t>e indubitados</a:t>
            </a:r>
            <a:r>
              <a:rPr lang="es-ES" sz="2400" dirty="0"/>
              <a:t>) deben ser “idóneos”, ello significa que </a:t>
            </a:r>
            <a:r>
              <a:rPr lang="es-ES" sz="2400" b="1" dirty="0"/>
              <a:t>deben </a:t>
            </a:r>
            <a:r>
              <a:rPr lang="es-ES" sz="2400" b="1" dirty="0" smtClean="0"/>
              <a:t>poseer condiciones </a:t>
            </a:r>
            <a:r>
              <a:rPr lang="es-ES" sz="2400" b="1" dirty="0"/>
              <a:t>suficientes </a:t>
            </a:r>
            <a:r>
              <a:rPr lang="es-ES" sz="2400" dirty="0"/>
              <a:t>de </a:t>
            </a:r>
            <a:r>
              <a:rPr lang="es-E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nitidez e integridad</a:t>
            </a:r>
            <a:r>
              <a:rPr lang="es-ES" sz="2400" dirty="0"/>
              <a:t>, es decir: 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2400" dirty="0" smtClean="0"/>
              <a:t> </a:t>
            </a:r>
            <a:r>
              <a:rPr lang="es-ES" sz="2400" b="1" dirty="0"/>
              <a:t>nitidez</a:t>
            </a:r>
            <a:r>
              <a:rPr lang="es-ES" sz="2400" dirty="0"/>
              <a:t>: que los calcos </a:t>
            </a:r>
            <a:r>
              <a:rPr lang="es-E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resulten legibles</a:t>
            </a:r>
            <a:r>
              <a:rPr lang="es-ES" sz="2400" dirty="0" smtClean="0"/>
              <a:t>; </a:t>
            </a:r>
            <a:endParaRPr lang="es-ES" sz="2400" dirty="0" smtClean="0"/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2400" dirty="0" smtClean="0"/>
              <a:t>i</a:t>
            </a:r>
            <a:r>
              <a:rPr lang="es-ES" sz="2400" b="1" dirty="0" smtClean="0"/>
              <a:t>ntegridad</a:t>
            </a:r>
            <a:r>
              <a:rPr lang="es-ES" sz="2400" dirty="0"/>
              <a:t>: que, aun tratándose de </a:t>
            </a:r>
            <a:r>
              <a:rPr lang="es-ES" sz="2400" dirty="0">
                <a:solidFill>
                  <a:srgbClr val="FFFF00"/>
                </a:solidFill>
              </a:rPr>
              <a:t>parciales de pelmatogramas </a:t>
            </a:r>
            <a:r>
              <a:rPr lang="es-ES" sz="2400" dirty="0" smtClean="0"/>
              <a:t>(</a:t>
            </a:r>
            <a:r>
              <a:rPr lang="es-ES" sz="2400" dirty="0"/>
              <a:t>calcos de área incompleta), posean </a:t>
            </a:r>
            <a:r>
              <a:rPr lang="es-E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campo suficiente</a:t>
            </a:r>
            <a:r>
              <a:rPr lang="es-ES" sz="2400" dirty="0">
                <a:solidFill>
                  <a:srgbClr val="FFFF00"/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Similitud</a:t>
            </a:r>
            <a:r>
              <a:rPr lang="es-E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400" dirty="0"/>
              <a:t>los palametogramas a confrontar deben ser parecidos o </a:t>
            </a:r>
            <a:r>
              <a:rPr lang="es-ES" sz="2400" dirty="0" smtClean="0"/>
              <a:t> semejantes </a:t>
            </a:r>
            <a:r>
              <a:rPr lang="es-ES" sz="2400" dirty="0"/>
              <a:t>en la conformación general del diseño que presentan las </a:t>
            </a:r>
            <a:r>
              <a:rPr lang="es-ES" sz="2400" dirty="0" smtClean="0"/>
              <a:t> líneas </a:t>
            </a:r>
            <a:r>
              <a:rPr lang="es-ES" sz="2400" dirty="0"/>
              <a:t>del palametograma en su recorrido</a:t>
            </a:r>
          </a:p>
          <a:p>
            <a:pPr marL="0" indent="0">
              <a:buNone/>
            </a:pPr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1803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936" y="1026543"/>
            <a:ext cx="10662249" cy="496785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AR" b="1" i="1" dirty="0">
                <a:latin typeface="Arial Rounded MT Bold" panose="020F0704030504030204" pitchFamily="34" charset="0"/>
              </a:rPr>
              <a:t>estudia la conformación y diseño de las crestas papilares que se encuentran en la cara interna de la mano conocida como palma, con el objeto de establecer la identidad </a:t>
            </a:r>
            <a:r>
              <a:rPr lang="es-AR" b="1" i="1" dirty="0" smtClean="0">
                <a:latin typeface="Arial Rounded MT Bold" panose="020F0704030504030204" pitchFamily="34" charset="0"/>
              </a:rPr>
              <a:t>física </a:t>
            </a:r>
            <a:r>
              <a:rPr lang="es-AR" b="1" i="1" dirty="0">
                <a:latin typeface="Arial Rounded MT Bold" panose="020F0704030504030204" pitchFamily="34" charset="0"/>
              </a:rPr>
              <a:t>de las personas.</a:t>
            </a:r>
          </a:p>
        </p:txBody>
      </p:sp>
    </p:spTree>
    <p:extLst>
      <p:ext uri="{BB962C8B-B14F-4D97-AF65-F5344CB8AC3E}">
        <p14:creationId xmlns:p14="http://schemas.microsoft.com/office/powerpoint/2010/main" val="4079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9278" y="298939"/>
            <a:ext cx="11491546" cy="629529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ES" b="1" dirty="0">
                <a:solidFill>
                  <a:schemeClr val="bg1"/>
                </a:solidFill>
              </a:rPr>
              <a:t>Examen intrínseco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b="1" dirty="0">
                <a:solidFill>
                  <a:srgbClr val="002060"/>
                </a:solidFill>
              </a:rPr>
              <a:t>Cantidad suficiente de puntos característicos: la “cantidad suficiente” de </a:t>
            </a:r>
            <a:r>
              <a:rPr lang="es-ES" b="1" dirty="0" smtClean="0">
                <a:solidFill>
                  <a:srgbClr val="002060"/>
                </a:solidFill>
              </a:rPr>
              <a:t>puntos </a:t>
            </a:r>
            <a:r>
              <a:rPr lang="es-ES" b="1" dirty="0">
                <a:solidFill>
                  <a:srgbClr val="002060"/>
                </a:solidFill>
              </a:rPr>
              <a:t>característicos de exigencia técnica para expedir una conclusión </a:t>
            </a:r>
            <a:r>
              <a:rPr lang="es-ES" b="1" dirty="0" smtClean="0">
                <a:solidFill>
                  <a:srgbClr val="002060"/>
                </a:solidFill>
              </a:rPr>
              <a:t>categórica </a:t>
            </a:r>
            <a:r>
              <a:rPr lang="es-ES" b="1" dirty="0">
                <a:solidFill>
                  <a:srgbClr val="002060"/>
                </a:solidFill>
              </a:rPr>
              <a:t>e indubitable está fijada dependiendo al tipo de papilogramas a </a:t>
            </a:r>
            <a:r>
              <a:rPr lang="es-ES" b="1" dirty="0" smtClean="0">
                <a:solidFill>
                  <a:srgbClr val="002060"/>
                </a:solidFill>
              </a:rPr>
              <a:t>cotejar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b="1" dirty="0">
                <a:solidFill>
                  <a:srgbClr val="002060"/>
                </a:solidFill>
              </a:rPr>
              <a:t>El parámetro exigible mínimo es de 12 a 15 puntos característicos en el </a:t>
            </a:r>
            <a:r>
              <a:rPr lang="es-ES" b="1" dirty="0" smtClean="0">
                <a:solidFill>
                  <a:srgbClr val="002060"/>
                </a:solidFill>
              </a:rPr>
              <a:t>caso </a:t>
            </a:r>
            <a:r>
              <a:rPr lang="es-ES" b="1" dirty="0">
                <a:solidFill>
                  <a:srgbClr val="002060"/>
                </a:solidFill>
              </a:rPr>
              <a:t>de cotejos bipalmares de personas y es el máximo cuando se trata de </a:t>
            </a:r>
            <a:r>
              <a:rPr lang="es-ES" b="1" dirty="0" err="1" smtClean="0">
                <a:solidFill>
                  <a:srgbClr val="002060"/>
                </a:solidFill>
              </a:rPr>
              <a:t>onopalmares</a:t>
            </a:r>
            <a:r>
              <a:rPr lang="es-ES" b="1" dirty="0">
                <a:solidFill>
                  <a:srgbClr val="002060"/>
                </a:solidFill>
              </a:rPr>
              <a:t>, o bien, parciales de palametogramas.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30165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1" y="685800"/>
            <a:ext cx="9119211" cy="5380892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/>
              <a:t>Calidad de los puntos característicos: </a:t>
            </a:r>
            <a:endParaRPr lang="es-ES" sz="3200" dirty="0" smtClean="0"/>
          </a:p>
          <a:p>
            <a:pPr marL="0" indent="0">
              <a:buNone/>
            </a:pPr>
            <a:endParaRPr lang="es-ES" sz="3200" dirty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3200" dirty="0" smtClean="0"/>
              <a:t> </a:t>
            </a:r>
            <a:r>
              <a:rPr lang="es-ES" sz="3200" dirty="0"/>
              <a:t>exacta coincidencia de ubicación; </a:t>
            </a:r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3200" dirty="0" smtClean="0"/>
              <a:t>exacta </a:t>
            </a:r>
            <a:r>
              <a:rPr lang="es-ES" sz="3200" dirty="0"/>
              <a:t>coincidencia de situación; </a:t>
            </a:r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3200" dirty="0" smtClean="0"/>
              <a:t>exacta </a:t>
            </a:r>
            <a:r>
              <a:rPr lang="es-ES" sz="3200" dirty="0"/>
              <a:t>coincidencia de dirección.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06636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1" y="685800"/>
            <a:ext cx="9620373" cy="3615267"/>
          </a:xfrm>
        </p:spPr>
        <p:txBody>
          <a:bodyPr>
            <a:normAutofit/>
          </a:bodyPr>
          <a:lstStyle/>
          <a:p>
            <a:r>
              <a:rPr lang="es-AR" sz="6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fundamentales</a:t>
            </a:r>
            <a:endParaRPr lang="es-AR" sz="66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499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DOBLE BUCLE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053" y="1345406"/>
            <a:ext cx="2866732" cy="28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00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VERTICILO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3444" y="1318847"/>
            <a:ext cx="3027887" cy="28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36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VERTICILO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8941" y="1926431"/>
            <a:ext cx="2876901" cy="27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7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DENDRITICO</a:t>
            </a: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3224" y="1477109"/>
            <a:ext cx="3121561" cy="31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67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MOSAICO</a:t>
            </a:r>
            <a:endParaRPr lang="es-AR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4877" y="1881004"/>
            <a:ext cx="24860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62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371" y="3322721"/>
            <a:ext cx="7591425" cy="2362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1219201"/>
            <a:ext cx="10368799" cy="834188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latin typeface="Arial Rounded MT Bold" panose="020F0704030504030204" pitchFamily="34" charset="0"/>
              </a:rPr>
              <a:t>REGION HIPOTENAR ARCOS O ANUCLEADOS</a:t>
            </a:r>
            <a:endParaRPr lang="es-AR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164" y="4054219"/>
            <a:ext cx="5610225" cy="23526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152" y="1634869"/>
            <a:ext cx="5857875" cy="241935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05443" y="500332"/>
            <a:ext cx="1011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latin typeface="Arial Rounded MT Bold" panose="020F0704030504030204" pitchFamily="34" charset="0"/>
              </a:rPr>
              <a:t>REGION HIPOTENAR - PRESILLAS INTERNA Y EXTERNA</a:t>
            </a:r>
            <a:endParaRPr lang="es-AR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9983789" cy="2281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>
                <a:latin typeface="Arial Rounded MT Bold" panose="020F0704030504030204" pitchFamily="34" charset="0"/>
              </a:rPr>
              <a:t>se </a:t>
            </a:r>
            <a:r>
              <a:rPr lang="es-AR" dirty="0">
                <a:latin typeface="Arial Rounded MT Bold" panose="020F0704030504030204" pitchFamily="34" charset="0"/>
              </a:rPr>
              <a:t>denomina al </a:t>
            </a:r>
            <a:r>
              <a:rPr lang="es-AR" b="1" dirty="0">
                <a:latin typeface="Arial Rounded MT Bold" panose="020F0704030504030204" pitchFamily="34" charset="0"/>
              </a:rPr>
              <a:t>análisis de los dibujos de las palmas de las manos con fines identificatorios</a:t>
            </a:r>
            <a:r>
              <a:rPr lang="es-AR" dirty="0"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37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708" y="3224463"/>
            <a:ext cx="5915025" cy="245745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1" y="705854"/>
            <a:ext cx="10705683" cy="941791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latin typeface="Arial Rounded MT Bold" panose="020F0704030504030204" pitchFamily="34" charset="0"/>
              </a:rPr>
              <a:t>DOBLES APRESILLAMIENTOS O DOBLE BUCLE</a:t>
            </a:r>
            <a:endParaRPr lang="es-AR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27" y="3041543"/>
            <a:ext cx="6076950" cy="25431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2" y="737937"/>
            <a:ext cx="10047956" cy="1013225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latin typeface="Arial Rounded MT Bold" panose="020F0704030504030204" pitchFamily="34" charset="0"/>
              </a:rPr>
              <a:t>REGION HIPOTENAR VERTICILOS </a:t>
            </a:r>
            <a:endParaRPr lang="es-AR" sz="3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59" y="2440655"/>
            <a:ext cx="7553325" cy="393382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2" y="545432"/>
            <a:ext cx="10224420" cy="800289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latin typeface="Arial Rounded MT Bold" panose="020F0704030504030204" pitchFamily="34" charset="0"/>
              </a:rPr>
              <a:t>REGION INFRADIGITAL O SUPERIOR</a:t>
            </a:r>
            <a:endParaRPr lang="es-AR" sz="3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0936" y="327805"/>
            <a:ext cx="10610489" cy="1069674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>
                <a:latin typeface="Arial Rounded MT Bold" panose="020F0704030504030204" pitchFamily="34" charset="0"/>
              </a:rPr>
              <a:t>REGION INFRADIGITAL ANUCLEADOS O ARCOS</a:t>
            </a:r>
            <a:endParaRPr lang="es-AR"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209" y="2389786"/>
            <a:ext cx="59912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480" y="3026207"/>
            <a:ext cx="6924675" cy="30281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5826" y="685800"/>
            <a:ext cx="10575985" cy="780692"/>
          </a:xfrm>
        </p:spPr>
        <p:txBody>
          <a:bodyPr>
            <a:normAutofit fontScale="90000"/>
          </a:bodyPr>
          <a:lstStyle/>
          <a:p>
            <a:r>
              <a:rPr lang="es-AR" sz="3600" b="1" dirty="0">
                <a:latin typeface="Arial Rounded MT Bold" panose="020F0704030504030204" pitchFamily="34" charset="0"/>
              </a:rPr>
              <a:t>REGION INFRADIGITAL ANUCLEADOS O ARCOS</a:t>
            </a:r>
            <a:endParaRPr lang="es-AR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891" y="685800"/>
            <a:ext cx="11533517" cy="1082615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>
                <a:latin typeface="Arial Rounded MT Bold" panose="020F0704030504030204" pitchFamily="34" charset="0"/>
              </a:rPr>
              <a:t>REGION INFRADIGITAL APRESILLAMIENTO O BUCLE</a:t>
            </a:r>
            <a:endParaRPr lang="es-AR"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21" y="3048000"/>
            <a:ext cx="6485021" cy="32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031" y="2906823"/>
            <a:ext cx="6526630" cy="33884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4068" y="685799"/>
            <a:ext cx="11024557" cy="1463843"/>
          </a:xfrm>
        </p:spPr>
        <p:txBody>
          <a:bodyPr>
            <a:normAutofit/>
          </a:bodyPr>
          <a:lstStyle/>
          <a:p>
            <a:r>
              <a:rPr lang="es-AR" sz="4000" b="1" dirty="0" smtClean="0">
                <a:latin typeface="Arial Rounded MT Bold" panose="020F0704030504030204" pitchFamily="34" charset="0"/>
              </a:rPr>
              <a:t>REGION SUPERIOR- MIXTO</a:t>
            </a:r>
            <a:endParaRPr lang="es-AR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825" y="2790825"/>
            <a:ext cx="2800350" cy="3000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10015872" cy="996351"/>
          </a:xfrm>
        </p:spPr>
        <p:txBody>
          <a:bodyPr>
            <a:normAutofit fontScale="90000"/>
          </a:bodyPr>
          <a:lstStyle/>
          <a:p>
            <a:r>
              <a:rPr lang="es-AR" sz="4400" b="1" dirty="0" smtClean="0">
                <a:latin typeface="Arial Rounded MT Bold" panose="020F0704030504030204" pitchFamily="34" charset="0"/>
              </a:rPr>
              <a:t>REGION TENAR ANUCLEADO/ARCO</a:t>
            </a:r>
            <a:endParaRPr lang="es-AR" sz="4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533" y="3106402"/>
            <a:ext cx="4295775" cy="30194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10015872" cy="1117122"/>
          </a:xfrm>
        </p:spPr>
        <p:txBody>
          <a:bodyPr>
            <a:normAutofit fontScale="90000"/>
          </a:bodyPr>
          <a:lstStyle/>
          <a:p>
            <a:r>
              <a:rPr lang="es-AR" sz="4000" b="1" dirty="0" smtClean="0">
                <a:latin typeface="Arial Rounded MT Bold" panose="020F0704030504030204" pitchFamily="34" charset="0"/>
              </a:rPr>
              <a:t>REGION TENAR PRESILLAS/BUCLEADO </a:t>
            </a:r>
            <a:endParaRPr lang="es-AR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274" y="3185862"/>
            <a:ext cx="7042484" cy="31813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2693" y="685801"/>
            <a:ext cx="11119449" cy="815196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>
                <a:latin typeface="Arial Rounded MT Bold" panose="020F0704030504030204" pitchFamily="34" charset="0"/>
              </a:rPr>
              <a:t>REGION TENAR DOBLE BUCLE/DOBLE PRESILLA</a:t>
            </a:r>
            <a:endParaRPr lang="es-AR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404447"/>
            <a:ext cx="8534401" cy="60666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	quiroscopia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5654" y="1415562"/>
            <a:ext cx="11155115" cy="499403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s-AR" sz="2000" b="1" dirty="0">
                <a:latin typeface="Arial Rounded MT Bold" panose="020F0704030504030204" pitchFamily="34" charset="0"/>
              </a:rPr>
              <a:t>Palametoscopia o Quiroscopia </a:t>
            </a:r>
          </a:p>
          <a:p>
            <a:pPr>
              <a:lnSpc>
                <a:spcPct val="170000"/>
              </a:lnSpc>
            </a:pPr>
            <a:r>
              <a:rPr lang="es-AR" sz="2000" b="1" dirty="0">
                <a:latin typeface="Arial Rounded MT Bold" panose="020F0704030504030204" pitchFamily="34" charset="0"/>
              </a:rPr>
              <a:t>López Hernández José Antonio</a:t>
            </a:r>
          </a:p>
          <a:p>
            <a:pPr>
              <a:lnSpc>
                <a:spcPct val="170000"/>
              </a:lnSpc>
            </a:pPr>
            <a:r>
              <a:rPr lang="es-AR" sz="2000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Palametosopia: </a:t>
            </a:r>
            <a:r>
              <a:rPr lang="es-AR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“El estudio de los dibujos de los relieves epidérmicos existentes en las palmas de las manos”</a:t>
            </a:r>
          </a:p>
          <a:p>
            <a:pPr>
              <a:lnSpc>
                <a:spcPct val="170000"/>
              </a:lnSpc>
            </a:pPr>
            <a:r>
              <a:rPr lang="es-AR" sz="2000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Quiroscopia</a:t>
            </a:r>
            <a:r>
              <a:rPr lang="es-AR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: Deriva de las palabras chair (mano) y skopein (estudio)</a:t>
            </a:r>
          </a:p>
          <a:p>
            <a:pPr>
              <a:lnSpc>
                <a:spcPct val="170000"/>
              </a:lnSpc>
            </a:pPr>
            <a:r>
              <a:rPr lang="es-AR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Nace como una rama del estudio dactiloscópico, disciplina que estudia, clasifica y homologa las crestas papilares desarrolladas en la palma de las manos que se presentan en el lugar de los hechos.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846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63" y="2848225"/>
            <a:ext cx="7587916" cy="33432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3683" y="685800"/>
            <a:ext cx="10550106" cy="953220"/>
          </a:xfrm>
        </p:spPr>
        <p:txBody>
          <a:bodyPr>
            <a:normAutofit/>
          </a:bodyPr>
          <a:lstStyle/>
          <a:p>
            <a:r>
              <a:rPr lang="es-AR" sz="4000" b="1" dirty="0" smtClean="0">
                <a:latin typeface="Arial Rounded MT Bold" panose="020F0704030504030204" pitchFamily="34" charset="0"/>
              </a:rPr>
              <a:t>REGION TENAR- VERTICILO</a:t>
            </a:r>
            <a:endParaRPr lang="es-AR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2363638"/>
            <a:ext cx="10185072" cy="363076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AR" b="1" i="1" dirty="0" smtClean="0"/>
              <a:t>Tome su propia huella palmar y marque las tres zonas.</a:t>
            </a:r>
            <a:br>
              <a:rPr lang="es-AR" b="1" i="1" dirty="0" smtClean="0"/>
            </a:br>
            <a:r>
              <a:rPr lang="es-AR" b="1" i="1" dirty="0" smtClean="0"/>
              <a:t>Tenar</a:t>
            </a:r>
            <a:br>
              <a:rPr lang="es-AR" b="1" i="1" dirty="0" smtClean="0"/>
            </a:br>
            <a:r>
              <a:rPr lang="es-AR" b="1" i="1" dirty="0" smtClean="0"/>
              <a:t>hipotenar</a:t>
            </a:r>
            <a:br>
              <a:rPr lang="es-AR" b="1" i="1" dirty="0" smtClean="0"/>
            </a:br>
            <a:r>
              <a:rPr lang="es-AR" b="1" i="1" dirty="0" smtClean="0"/>
              <a:t>infradigital o superior</a:t>
            </a:r>
            <a:endParaRPr lang="es-AR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358660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Arial Rounded MT Bold" panose="020F0704030504030204" pitchFamily="34" charset="0"/>
              </a:rPr>
              <a:t>PRACTICO N</a:t>
            </a:r>
            <a:r>
              <a:rPr lang="es-AR" sz="3600" b="1" dirty="0" smtClean="0">
                <a:latin typeface="Arial Rounded MT Bold" panose="020F0704030504030204" pitchFamily="34" charset="0"/>
              </a:rPr>
              <a:t>° 2</a:t>
            </a:r>
            <a:endParaRPr lang="es-AR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039484"/>
          </a:xfrm>
        </p:spPr>
        <p:txBody>
          <a:bodyPr/>
          <a:lstStyle/>
          <a:p>
            <a:r>
              <a:rPr lang="es-AR" b="1" dirty="0" smtClean="0">
                <a:latin typeface="Arial Rounded MT Bold" panose="020F0704030504030204" pitchFamily="34" charset="0"/>
              </a:rPr>
              <a:t>PRACTICO </a:t>
            </a:r>
            <a:r>
              <a:rPr lang="es-AR" b="1" smtClean="0">
                <a:latin typeface="Arial Rounded MT Bold" panose="020F0704030504030204" pitchFamily="34" charset="0"/>
              </a:rPr>
              <a:t>N</a:t>
            </a:r>
            <a:r>
              <a:rPr lang="es-AR" b="1" smtClean="0">
                <a:latin typeface="Arial Rounded MT Bold" panose="020F0704030504030204" pitchFamily="34" charset="0"/>
              </a:rPr>
              <a:t>° 3</a:t>
            </a:r>
            <a:endParaRPr lang="es-AR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0937" y="2587925"/>
            <a:ext cx="11033184" cy="32032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AR" sz="3600" b="1" i="1" dirty="0" smtClean="0"/>
              <a:t>TOMAR JUEGOS DE  HUELLAS PALMARES (CADA JUEGO CONTIENE 3 FICHAS).</a:t>
            </a:r>
          </a:p>
          <a:p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22416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951495" cy="2281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AR" dirty="0" smtClean="0">
                <a:latin typeface="Arial Rounded MT Bold" panose="020F0704030504030204" pitchFamily="34" charset="0"/>
              </a:rPr>
              <a:t>Palmatograma natural</a:t>
            </a:r>
            <a:br>
              <a:rPr lang="es-AR" dirty="0" smtClean="0">
                <a:latin typeface="Arial Rounded MT Bold" panose="020F0704030504030204" pitchFamily="34" charset="0"/>
              </a:rPr>
            </a:br>
            <a:r>
              <a:rPr lang="es-AR" dirty="0">
                <a:latin typeface="Arial Rounded MT Bold" panose="020F0704030504030204" pitchFamily="34" charset="0"/>
              </a:rPr>
              <a:t/>
            </a:r>
            <a:br>
              <a:rPr lang="es-AR" dirty="0">
                <a:latin typeface="Arial Rounded MT Bold" panose="020F0704030504030204" pitchFamily="34" charset="0"/>
              </a:rPr>
            </a:br>
            <a:r>
              <a:rPr lang="es-AR" dirty="0" smtClean="0">
                <a:latin typeface="Arial Rounded MT Bold" panose="020F0704030504030204" pitchFamily="34" charset="0"/>
              </a:rPr>
              <a:t>palmetograma artificial</a:t>
            </a:r>
            <a:endParaRPr lang="es-A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0521502" cy="676215"/>
          </a:xfrm>
        </p:spPr>
        <p:txBody>
          <a:bodyPr>
            <a:normAutofit fontScale="90000"/>
          </a:bodyPr>
          <a:lstStyle/>
          <a:p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6210" y="819509"/>
            <a:ext cx="10807075" cy="546699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AR" sz="34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Natural</a:t>
            </a:r>
            <a:r>
              <a:rPr lang="es-AR" sz="34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s-AR" sz="3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es el conjunto de tejido epidérmico que se encuentra en la cara interna de la mano conocido como palma y esta compuesta por crestas papilares y surcos intrapapilares igual que el </a:t>
            </a:r>
            <a:r>
              <a:rPr lang="es-AR" sz="3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dactilograma.</a:t>
            </a:r>
          </a:p>
          <a:p>
            <a:pPr>
              <a:lnSpc>
                <a:spcPct val="170000"/>
              </a:lnSpc>
            </a:pPr>
            <a:endParaRPr lang="es-AR" sz="3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AR" sz="34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Artificial</a:t>
            </a:r>
            <a:r>
              <a:rPr lang="es-AR" sz="34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s-AR" sz="3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es el calco impresión o estampa del natural y esta compuesto por líneas y </a:t>
            </a:r>
            <a:r>
              <a:rPr lang="es-AR" sz="3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espacios.</a:t>
            </a:r>
            <a:endParaRPr lang="es-AR" sz="3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A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s-AR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s-A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566359"/>
            <a:ext cx="8534401" cy="532679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latin typeface="Arial Rounded MT Bold" panose="020F0704030504030204" pitchFamily="34" charset="0"/>
              </a:rPr>
              <a:t>Quirograma o palmatograma</a:t>
            </a:r>
            <a:endParaRPr lang="es-AR" b="1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8746" y="1459523"/>
            <a:ext cx="10234246" cy="512591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A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La </a:t>
            </a:r>
            <a:r>
              <a:rPr lang="es-A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impresión obtenida posterior a entintar la palma de la mano, impregnada sobre una superficie (papel), de color claro o de contraste. Por medio de este se pretende identificar a una persona.</a:t>
            </a:r>
          </a:p>
          <a:p>
            <a:pPr>
              <a:lnSpc>
                <a:spcPct val="200000"/>
              </a:lnSpc>
            </a:pPr>
            <a:r>
              <a:rPr lang="es-AR" sz="20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Regiones de la palma de la mano</a:t>
            </a:r>
            <a:r>
              <a:rPr lang="es-A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s-A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1.- Región Hipotenar (Borde cubital)</a:t>
            </a:r>
          </a:p>
          <a:p>
            <a:pPr>
              <a:lnSpc>
                <a:spcPct val="200000"/>
              </a:lnSpc>
            </a:pPr>
            <a:r>
              <a:rPr lang="es-A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2.- Región Tenar (Borde radial)</a:t>
            </a:r>
          </a:p>
          <a:p>
            <a:pPr>
              <a:lnSpc>
                <a:spcPct val="200000"/>
              </a:lnSpc>
            </a:pPr>
            <a:r>
              <a:rPr lang="es-A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3.- Región superior (Base de los dedos)</a:t>
            </a:r>
          </a:p>
          <a:p>
            <a:pPr>
              <a:lnSpc>
                <a:spcPct val="160000"/>
              </a:lnSpc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22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4213" y="586596"/>
            <a:ext cx="9978036" cy="974785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latin typeface="Arial Rounded MT Bold" panose="020F0704030504030204" pitchFamily="34" charset="0"/>
              </a:rPr>
              <a:t>HUESOS DE LA MANO</a:t>
            </a:r>
            <a:endParaRPr lang="es-AR" sz="3200" b="1" dirty="0"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Anatomy of the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51" y="1587260"/>
            <a:ext cx="5457525" cy="48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0761" y="6026509"/>
            <a:ext cx="8534401" cy="2281600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4213" y="526211"/>
            <a:ext cx="8534400" cy="923027"/>
          </a:xfrm>
        </p:spPr>
        <p:txBody>
          <a:bodyPr>
            <a:normAutofit/>
          </a:bodyPr>
          <a:lstStyle/>
          <a:p>
            <a:r>
              <a:rPr lang="es-AR" sz="3600" b="1" dirty="0" smtClean="0"/>
              <a:t>HUESOS CARPIANOS</a:t>
            </a:r>
            <a:endParaRPr lang="es-AR" sz="3600" b="1" dirty="0"/>
          </a:p>
        </p:txBody>
      </p:sp>
      <p:pic>
        <p:nvPicPr>
          <p:cNvPr id="1026" name="Picture 2" descr="Huesos del Carpo Diagram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25" y="1611671"/>
            <a:ext cx="53054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484</TotalTime>
  <Words>835</Words>
  <Application>Microsoft Office PowerPoint</Application>
  <PresentationFormat>Panorámica</PresentationFormat>
  <Paragraphs>84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Arial</vt:lpstr>
      <vt:lpstr>Arial Rounded MT Bold</vt:lpstr>
      <vt:lpstr>Century Gothic</vt:lpstr>
      <vt:lpstr>Wingdings</vt:lpstr>
      <vt:lpstr>Wingdings 3</vt:lpstr>
      <vt:lpstr>Sector</vt:lpstr>
      <vt:lpstr>PALMATOSCOPIA/PALAMETOSCOPIA QUIROSCOPIA </vt:lpstr>
      <vt:lpstr>estudia la conformación y diseño de las crestas papilares que se encuentran en la cara interna de la mano conocida como palma, con el objeto de establecer la identidad física de las personas.</vt:lpstr>
      <vt:lpstr>  se denomina al análisis de los dibujos de las palmas de las manos con fines identificatorios.</vt:lpstr>
      <vt:lpstr> quiroscopia</vt:lpstr>
      <vt:lpstr>Palmatograma natural  palmetograma artificial</vt:lpstr>
      <vt:lpstr>  </vt:lpstr>
      <vt:lpstr>Quirograma o palmatograma</vt:lpstr>
      <vt:lpstr>Presentación de PowerPoint</vt:lpstr>
      <vt:lpstr>Presentación de PowerPoint</vt:lpstr>
      <vt:lpstr>Presentación de PowerPoint</vt:lpstr>
      <vt:lpstr>Presentación de PowerPoint</vt:lpstr>
      <vt:lpstr>Porcentajes de aparición en la escena del crimen</vt:lpstr>
      <vt:lpstr>Presentación de PowerPoint</vt:lpstr>
      <vt:lpstr>LIMITE INFERIOR</vt:lpstr>
      <vt:lpstr>LIMITE SUPERIOR Y ESPACIOS INTERDIGITALES</vt:lpstr>
      <vt:lpstr>LIMITE EXTERNO</vt:lpstr>
      <vt:lpstr>LIMITE INTERNO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DOBLE BUCLE</vt:lpstr>
      <vt:lpstr>VERTICILO</vt:lpstr>
      <vt:lpstr>VERTICILO</vt:lpstr>
      <vt:lpstr>DENDRITICO</vt:lpstr>
      <vt:lpstr>MOSAICO</vt:lpstr>
      <vt:lpstr>REGION HIPOTENAR ARCOS O ANUCLEADOS</vt:lpstr>
      <vt:lpstr>Presentación de PowerPoint</vt:lpstr>
      <vt:lpstr>Presentación de PowerPoint</vt:lpstr>
      <vt:lpstr>Presentación de PowerPoint</vt:lpstr>
      <vt:lpstr>Presentación de PowerPoint</vt:lpstr>
      <vt:lpstr>REGION INFRADIGITAL ANUCLEADOS O ARCOS</vt:lpstr>
      <vt:lpstr>REGION INFRADIGITAL ANUCLEADOS O ARCOS</vt:lpstr>
      <vt:lpstr>REGION INFRADIGITAL APRESILLAMIENTO O BUCLE</vt:lpstr>
      <vt:lpstr>REGION SUPERIOR- MIXTO</vt:lpstr>
      <vt:lpstr>REGION TENAR ANUCLEADO/ARCO</vt:lpstr>
      <vt:lpstr>REGION TENAR PRESILLAS/BUCLEADO </vt:lpstr>
      <vt:lpstr>REGION TENAR DOBLE BUCLE/DOBLE PRESILLA</vt:lpstr>
      <vt:lpstr>REGION TENAR- VERTICILO</vt:lpstr>
      <vt:lpstr>Tome su propia huella palmar y marque las tres zonas. Tenar hipotenar infradigital o superior</vt:lpstr>
      <vt:lpstr>PRACTICO N° 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PALMATOSCOPIA/QUIROSCOPIA</dc:title>
  <dc:creator>Ema Alejandra Bustamante</dc:creator>
  <cp:lastModifiedBy>Ema Alejandra Bustamante</cp:lastModifiedBy>
  <cp:revision>24</cp:revision>
  <dcterms:created xsi:type="dcterms:W3CDTF">2021-04-13T20:09:14Z</dcterms:created>
  <dcterms:modified xsi:type="dcterms:W3CDTF">2026-04-12T14:08:48Z</dcterms:modified>
</cp:coreProperties>
</file>