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94" r:id="rId7"/>
    <p:sldId id="29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2" r:id="rId19"/>
    <p:sldId id="273" r:id="rId20"/>
    <p:sldId id="274" r:id="rId21"/>
    <p:sldId id="271" r:id="rId22"/>
    <p:sldId id="275" r:id="rId23"/>
    <p:sldId id="278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X_iew1sz0?si=9SpLwmf0IBjpjYa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m2B9Ff0-aEo?si=TRboOeDJWtjRYT6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FD6D-CB6F-4EFD-8DEE-1ADA6B83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430" y="34124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ES" sz="9600" dirty="0"/>
              <a:t>EDR</a:t>
            </a:r>
            <a:r>
              <a:rPr lang="es-ES" sz="6600" dirty="0"/>
              <a:t> </a:t>
            </a:r>
            <a:r>
              <a:rPr lang="es-ES" sz="4900" dirty="0"/>
              <a:t>(Event Data Recorder)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1BFCC-37EC-4B06-BD68-88A80CCB8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En la reconstrucción de accidentes de tránsito </a:t>
            </a:r>
          </a:p>
        </p:txBody>
      </p:sp>
    </p:spTree>
    <p:extLst>
      <p:ext uri="{BB962C8B-B14F-4D97-AF65-F5344CB8AC3E}">
        <p14:creationId xmlns:p14="http://schemas.microsoft.com/office/powerpoint/2010/main" val="257018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5282CE8-BD76-4339-935A-166E35BB2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35" y="624110"/>
            <a:ext cx="9105969" cy="5723681"/>
          </a:xfrm>
        </p:spPr>
      </p:pic>
    </p:spTree>
    <p:extLst>
      <p:ext uri="{BB962C8B-B14F-4D97-AF65-F5344CB8AC3E}">
        <p14:creationId xmlns:p14="http://schemas.microsoft.com/office/powerpoint/2010/main" val="354532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5B8A8B-BE2C-4D31-AD5C-F0D62631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01" y="486820"/>
            <a:ext cx="9142478" cy="58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2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B79B0-7DA0-41AA-8F53-94F7B7D3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62" y="624110"/>
            <a:ext cx="8684675" cy="674603"/>
          </a:xfrm>
        </p:spPr>
        <p:txBody>
          <a:bodyPr/>
          <a:lstStyle/>
          <a:p>
            <a:r>
              <a:rPr lang="es-ES" dirty="0"/>
              <a:t>Reporte básico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C432836-BE28-476F-9A6B-D0D1523AF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751" y="1298713"/>
            <a:ext cx="8569809" cy="5559287"/>
          </a:xfrm>
        </p:spPr>
      </p:pic>
    </p:spTree>
    <p:extLst>
      <p:ext uri="{BB962C8B-B14F-4D97-AF65-F5344CB8AC3E}">
        <p14:creationId xmlns:p14="http://schemas.microsoft.com/office/powerpoint/2010/main" val="155639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F7CF6E-8398-4B7B-9A5A-B7F4F8A08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76" y="693503"/>
            <a:ext cx="10082493" cy="57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3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F4F2F4-5CA5-4FD1-B54B-31565835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48" y="503583"/>
            <a:ext cx="9148469" cy="56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3EA10E-BD0F-41B7-9F07-E8186F35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567596"/>
            <a:ext cx="8574155" cy="57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431962-043C-4EAB-BB98-8F041E58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64905"/>
            <a:ext cx="9170504" cy="61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1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56995B-D29D-4CFD-8A79-BBC6EFE7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03" y="484983"/>
            <a:ext cx="8338435" cy="58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D9CE1D-05CB-4A78-BF8E-EBE4E70B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58" y="516835"/>
            <a:ext cx="7754432" cy="56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2E814A-7CDF-4E30-B5E1-71067208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53" y="104165"/>
            <a:ext cx="9415904" cy="67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3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BA6F0-2AF7-4E32-8169-BD2D9573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0857"/>
            <a:ext cx="8911687" cy="1280890"/>
          </a:xfrm>
        </p:spPr>
        <p:txBody>
          <a:bodyPr/>
          <a:lstStyle/>
          <a:p>
            <a:r>
              <a:rPr lang="es-ES" dirty="0"/>
              <a:t>Definiciones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C61FD-2D8C-435D-827B-C621B331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2" y="1540189"/>
            <a:ext cx="10099882" cy="470695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 </a:t>
            </a:r>
            <a:r>
              <a:rPr lang="es-ES" sz="2000" dirty="0"/>
              <a:t>EDR (Event Data Recorder) es un sistema electrónico integrado al vehículo que registra y almacena información técnica vinculada al funcionamiento dinámico de la unidad y a los sistemas de seguridad activa y pasiva en los instantes previos, durante y posteriores a un siniestro vial.</a:t>
            </a:r>
          </a:p>
          <a:p>
            <a:pPr algn="just"/>
            <a:r>
              <a:rPr lang="es-ES" sz="2000" dirty="0"/>
              <a:t>Si bien habitualmente se lo denomina “caja negra del automóvil”, esa expresión puede generar una idea errónea o casi “mágica” sobre su funcionamiento. En realidad, el EDR no interpreta ni determina culpabilidades por sí solo; es una herramienta tecnológica de adquisición de datos que, utilizada correctamente por profesionales capacitados y bajo protocolos periciales adecuados, puede aportar información de enorme valor para la reconstrucción de un siniestro vial.</a:t>
            </a:r>
          </a:p>
          <a:p>
            <a:pPr algn="just"/>
            <a:r>
              <a:rPr lang="es-ES" sz="2000" dirty="0"/>
              <a:t>Entre los datos que puede registrar se encuentran la velocidad, frenado, aceleración, uso del cinturón de seguridad, activación de airbags, posición del acelerador, ángulo de dirección y otras variables técnicas relevantes para el análisis accidentológico.</a:t>
            </a:r>
          </a:p>
        </p:txBody>
      </p:sp>
    </p:spTree>
    <p:extLst>
      <p:ext uri="{BB962C8B-B14F-4D97-AF65-F5344CB8AC3E}">
        <p14:creationId xmlns:p14="http://schemas.microsoft.com/office/powerpoint/2010/main" val="379405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5B77F-5EF3-4A91-B027-B91760AE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7363"/>
            <a:ext cx="8911687" cy="687855"/>
          </a:xfrm>
        </p:spPr>
        <p:txBody>
          <a:bodyPr/>
          <a:lstStyle/>
          <a:p>
            <a:r>
              <a:rPr lang="es-ES" dirty="0"/>
              <a:t>Lo que no descubre el EDR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9503F-4A21-4E6F-AFAA-8CA3B061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945" y="1577009"/>
            <a:ext cx="9954108" cy="4850296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La velocidad del antagonista, sus maniobras </a:t>
            </a:r>
          </a:p>
          <a:p>
            <a:pPr algn="just"/>
            <a:r>
              <a:rPr lang="es-ES" sz="2800" dirty="0"/>
              <a:t>El momento de perturbación </a:t>
            </a:r>
          </a:p>
          <a:p>
            <a:pPr algn="just"/>
            <a:r>
              <a:rPr lang="es-ES" sz="2800" dirty="0"/>
              <a:t>Las condiciones de contexto: estado de la vía, visibilidad, etc.  </a:t>
            </a:r>
          </a:p>
          <a:p>
            <a:pPr algn="just"/>
            <a:r>
              <a:rPr lang="es-ES" sz="2800" dirty="0"/>
              <a:t>Grado de excentricidad del impacto, diferentes masas de los vehículos </a:t>
            </a:r>
          </a:p>
          <a:p>
            <a:pPr algn="just"/>
            <a:r>
              <a:rPr lang="es-ES" sz="2800" dirty="0"/>
              <a:t>Demas datos variables del siniestro  </a:t>
            </a:r>
          </a:p>
        </p:txBody>
      </p:sp>
    </p:spTree>
    <p:extLst>
      <p:ext uri="{BB962C8B-B14F-4D97-AF65-F5344CB8AC3E}">
        <p14:creationId xmlns:p14="http://schemas.microsoft.com/office/powerpoint/2010/main" val="10321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6F9D43-08EA-4A5E-8EB2-7B456B65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10" y="679174"/>
            <a:ext cx="10195333" cy="54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EE94DD-BC07-49F9-AF05-A4ACCD6F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8" y="449228"/>
            <a:ext cx="9634331" cy="62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40CB8-8BC2-449A-A67B-8BBDC842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914" y="371062"/>
            <a:ext cx="9282904" cy="6354417"/>
          </a:xfrm>
        </p:spPr>
      </p:pic>
    </p:spTree>
    <p:extLst>
      <p:ext uri="{BB962C8B-B14F-4D97-AF65-F5344CB8AC3E}">
        <p14:creationId xmlns:p14="http://schemas.microsoft.com/office/powerpoint/2010/main" val="268766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D6F40B-5E32-4B20-B60E-C0393868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782180"/>
            <a:ext cx="9077738" cy="54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6603AD-1AA1-46C1-B2A1-1DA1321B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1" y="622852"/>
            <a:ext cx="8189843" cy="57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C94D2CD-74D0-4D90-A2F4-14FD8C9AE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596" y="139396"/>
            <a:ext cx="9413230" cy="6579208"/>
          </a:xfrm>
        </p:spPr>
      </p:pic>
    </p:spTree>
    <p:extLst>
      <p:ext uri="{BB962C8B-B14F-4D97-AF65-F5344CB8AC3E}">
        <p14:creationId xmlns:p14="http://schemas.microsoft.com/office/powerpoint/2010/main" val="2217037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706A93-9585-410D-AC3A-01332D8B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2" y="622851"/>
            <a:ext cx="9289774" cy="61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41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FB45A7-278D-4560-ADBF-3FED64E6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36" y="388678"/>
            <a:ext cx="8508786" cy="58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131541-AF81-47D1-A3EE-80F05DECC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484511"/>
            <a:ext cx="8037509" cy="58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69890-E187-4ED2-A8EE-F4524311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87" y="662608"/>
            <a:ext cx="10245655" cy="605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El EDR no “genera” la información por sí mismo, sino que recopila y almacena datos obtenidos de sensores y módulos electrónicos del vehículo para conservar un registro técnico del evento vial.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3600" dirty="0"/>
              <a:t>Esta información se encuentra cifrada por lo cual hay que contar no solo con el </a:t>
            </a:r>
            <a:r>
              <a:rPr lang="es-ES" sz="3600" dirty="0" err="1"/>
              <a:t>scaner</a:t>
            </a:r>
            <a:r>
              <a:rPr lang="es-ES" sz="3600" dirty="0"/>
              <a:t> sino con los programas adecuados para su lectura.- 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882163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E4065B-D122-4D6C-9FC9-A4C7C5E09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573" y="415088"/>
            <a:ext cx="8547653" cy="5839938"/>
          </a:xfrm>
        </p:spPr>
      </p:pic>
    </p:spTree>
    <p:extLst>
      <p:ext uri="{BB962C8B-B14F-4D97-AF65-F5344CB8AC3E}">
        <p14:creationId xmlns:p14="http://schemas.microsoft.com/office/powerpoint/2010/main" val="907965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3E6D04-BC05-404F-B91F-AE76F4F5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340295"/>
            <a:ext cx="9488556" cy="64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3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C65885-9DD6-464A-B170-240D822C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309610"/>
            <a:ext cx="9912627" cy="61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5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F3F8BF-EBC1-4FE6-9ED8-8E5BE084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98" y="380575"/>
            <a:ext cx="6668431" cy="3048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C5E5CF-F767-4A48-BD0F-111F6444957D}"/>
              </a:ext>
            </a:extLst>
          </p:cNvPr>
          <p:cNvSpPr txBox="1"/>
          <p:nvPr/>
        </p:nvSpPr>
        <p:spPr>
          <a:xfrm>
            <a:off x="834887" y="3366009"/>
            <a:ext cx="10747513" cy="327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/>
              <a:t>Es un herramienta poderosa para suministrar datos o  rastros o indicios</a:t>
            </a:r>
          </a:p>
          <a:p>
            <a:pPr algn="just"/>
            <a:endParaRPr lang="es-ES" sz="4000" dirty="0"/>
          </a:p>
          <a:p>
            <a:pPr algn="just"/>
            <a:r>
              <a:rPr lang="es-ES" sz="4000" dirty="0"/>
              <a:t>La evidencia siempre debe ser producto del perito accidentologo  </a:t>
            </a:r>
          </a:p>
        </p:txBody>
      </p:sp>
    </p:spTree>
    <p:extLst>
      <p:ext uri="{BB962C8B-B14F-4D97-AF65-F5344CB8AC3E}">
        <p14:creationId xmlns:p14="http://schemas.microsoft.com/office/powerpoint/2010/main" val="2791888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44AD1-54F4-431A-9F11-AF1D443B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51223"/>
            <a:ext cx="8911687" cy="793874"/>
          </a:xfrm>
        </p:spPr>
        <p:txBody>
          <a:bodyPr/>
          <a:lstStyle/>
          <a:p>
            <a:r>
              <a:rPr lang="es-ES" dirty="0"/>
              <a:t>La tecnología y nosotros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FCC34-18F4-40FB-9E7E-86F90021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5" y="1417984"/>
            <a:ext cx="10535478" cy="4996068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Biomecánica </a:t>
            </a:r>
          </a:p>
          <a:p>
            <a:pPr algn="just"/>
            <a:r>
              <a:rPr lang="es-ES" sz="2800" dirty="0"/>
              <a:t>Geometría y cinemática en un video </a:t>
            </a:r>
          </a:p>
          <a:p>
            <a:pPr algn="just"/>
            <a:r>
              <a:rPr lang="es-ES" sz="2800" dirty="0"/>
              <a:t>Uso de los datos de GPS </a:t>
            </a:r>
          </a:p>
          <a:p>
            <a:pPr algn="just"/>
            <a:r>
              <a:rPr lang="es-ES" sz="2800" dirty="0"/>
              <a:t>EDR </a:t>
            </a:r>
          </a:p>
          <a:p>
            <a:pPr marL="0" indent="0" algn="just">
              <a:buNone/>
            </a:pPr>
            <a:r>
              <a:rPr lang="es-ES" sz="2800" dirty="0"/>
              <a:t>Estos son productores de datos o rastros o indicios de alta calidad y fina sensibilidad </a:t>
            </a:r>
          </a:p>
          <a:p>
            <a:pPr marL="0" indent="0" algn="just">
              <a:buNone/>
            </a:pPr>
            <a:r>
              <a:rPr lang="es-ES" sz="2800" dirty="0"/>
              <a:t>Lo que requiere de la capacitación para interpretarlos adecuadamente </a:t>
            </a:r>
          </a:p>
        </p:txBody>
      </p:sp>
    </p:spTree>
    <p:extLst>
      <p:ext uri="{BB962C8B-B14F-4D97-AF65-F5344CB8AC3E}">
        <p14:creationId xmlns:p14="http://schemas.microsoft.com/office/powerpoint/2010/main" val="450064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99FBC-0C14-408B-9ED1-B6F1F3A5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5" y="536713"/>
            <a:ext cx="8911687" cy="714360"/>
          </a:xfrm>
        </p:spPr>
        <p:txBody>
          <a:bodyPr/>
          <a:lstStyle/>
          <a:p>
            <a:pPr algn="ctr"/>
            <a:r>
              <a:rPr lang="es-ES" dirty="0"/>
              <a:t>Conclusión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9349C-3E2C-406F-93FB-2D9212A4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4913"/>
            <a:ext cx="10656473" cy="48933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El EDR aporta datos, rastros e indicios técnicos de alta calidad, pero la determinación de la mecánica del hecho requiere necesariamente del análisis integral realizado por el perito </a:t>
            </a:r>
            <a:r>
              <a:rPr lang="es-ES" sz="2400" dirty="0" err="1"/>
              <a:t>accidentólogo</a:t>
            </a:r>
            <a:r>
              <a:rPr lang="es-ES" sz="2400" dirty="0"/>
              <a:t>, quien debe correlacionar esa información con la evidencia física, la biomecánica, la geometría y cinemática del siniestro, el contexto vial y los demás elementos probatorios disponibles.</a:t>
            </a:r>
          </a:p>
          <a:p>
            <a:pPr marL="0" indent="0" algn="just">
              <a:buNone/>
            </a:pPr>
            <a:r>
              <a:rPr lang="es-ES" sz="2400" dirty="0"/>
              <a:t>En la accidentologia moderna, tecnologías como el EDR, los sistemas GPS, el análisis de video y otras fuentes digitales representan una evolución significativa en la obtención de evidencia técnica. </a:t>
            </a:r>
          </a:p>
          <a:p>
            <a:pPr marL="0" indent="0" algn="just">
              <a:buNone/>
            </a:pPr>
            <a:r>
              <a:rPr lang="es-ES" sz="2400" dirty="0"/>
              <a:t>No obstante, su verdadero valor depende de la capacitación, experiencia y criterio científico de los profesionales encargados de interpretar correctamente esos datos.</a:t>
            </a:r>
          </a:p>
        </p:txBody>
      </p:sp>
    </p:spTree>
    <p:extLst>
      <p:ext uri="{BB962C8B-B14F-4D97-AF65-F5344CB8AC3E}">
        <p14:creationId xmlns:p14="http://schemas.microsoft.com/office/powerpoint/2010/main" val="153501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1C98C-7C18-41EE-81B5-448C3E54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 donde obtiene la información: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BAE65-424B-4FC1-97E3-D118C5A4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431235"/>
            <a:ext cx="11224592" cy="5234608"/>
          </a:xfrm>
        </p:spPr>
        <p:txBody>
          <a:bodyPr>
            <a:normAutofit/>
          </a:bodyPr>
          <a:lstStyle/>
          <a:p>
            <a:r>
              <a:rPr lang="es-ES" dirty="0"/>
              <a:t>Acelerómetros: detectan desaceleraciones, cambios bruscos de velocidad y fuerzas de impacto</a:t>
            </a:r>
          </a:p>
          <a:p>
            <a:r>
              <a:rPr lang="es-ES" dirty="0"/>
              <a:t>ECU (Electronic Control </a:t>
            </a:r>
            <a:r>
              <a:rPr lang="es-ES" dirty="0" err="1"/>
              <a:t>Units</a:t>
            </a:r>
            <a:r>
              <a:rPr lang="es-ES" dirty="0"/>
              <a:t>): módulos electrónicos que administran distintos sistemas del vehículo.</a:t>
            </a:r>
          </a:p>
          <a:p>
            <a:r>
              <a:rPr lang="es-ES" dirty="0"/>
              <a:t>Sensores de velocidad: informan la velocidad de circulación.</a:t>
            </a:r>
          </a:p>
          <a:p>
            <a:r>
              <a:rPr lang="es-ES" dirty="0"/>
              <a:t>Sensores del sistema de frenos (ABS): registran frenadas y bloqueo de ruedas.</a:t>
            </a:r>
          </a:p>
          <a:p>
            <a:r>
              <a:rPr lang="es-ES" dirty="0"/>
              <a:t>Sensor de posición del acelerador: indica el nivel de aceleración aplicado.</a:t>
            </a:r>
          </a:p>
          <a:p>
            <a:r>
              <a:rPr lang="es-ES" dirty="0"/>
              <a:t>Sensores de cinturón de seguridad: detectan si los ocupantes utilizaban el cinturón.</a:t>
            </a:r>
          </a:p>
          <a:p>
            <a:r>
              <a:rPr lang="es-ES" dirty="0"/>
              <a:t>Módulo de airbags (ACM/SDM): registra activaciones y parámetros del impacto.</a:t>
            </a:r>
          </a:p>
          <a:p>
            <a:r>
              <a:rPr lang="es-ES" dirty="0"/>
              <a:t>Sensor de ángulo de dirección: informa movimientos del volante.</a:t>
            </a:r>
          </a:p>
          <a:p>
            <a:r>
              <a:rPr lang="es-ES" dirty="0"/>
              <a:t>Sensores de estabilidad y tracción (ESP/ESC): aportan datos sobre maniobras y pérdida de control.</a:t>
            </a:r>
          </a:p>
          <a:p>
            <a:r>
              <a:rPr lang="es-ES" dirty="0"/>
              <a:t>Sensores de transmisión y motor: proporcionan RPM, marcha seleccionada y funcionamiento mecánico.</a:t>
            </a:r>
          </a:p>
        </p:txBody>
      </p:sp>
    </p:spTree>
    <p:extLst>
      <p:ext uri="{BB962C8B-B14F-4D97-AF65-F5344CB8AC3E}">
        <p14:creationId xmlns:p14="http://schemas.microsoft.com/office/powerpoint/2010/main" val="206081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04D580-9E2E-44E8-A1D7-FE2973A1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360" y="331304"/>
            <a:ext cx="2591162" cy="135273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D9099AD-43CA-4069-9A70-37F19B405BD7}"/>
              </a:ext>
            </a:extLst>
          </p:cNvPr>
          <p:cNvSpPr txBox="1"/>
          <p:nvPr/>
        </p:nvSpPr>
        <p:spPr>
          <a:xfrm>
            <a:off x="1888796" y="2226366"/>
            <a:ext cx="620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https://youtu.be/QqX_iew1sz0?si=9SpLwmf0IBjpjYaE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727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55B01E-B6A1-4C65-937A-063A2A27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438" y="834887"/>
            <a:ext cx="6819832" cy="596348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https://youtu.be/m2B9Ff0-aEo?si=TRboOeDJWtjRYT6s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ED0300-893A-4F7B-82BB-02B28EE4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06" y="1603512"/>
            <a:ext cx="3309755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1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F0F89-0868-416B-92DF-C094A48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85571"/>
            <a:ext cx="8911687" cy="1280890"/>
          </a:xfrm>
        </p:spPr>
        <p:txBody>
          <a:bodyPr/>
          <a:lstStyle/>
          <a:p>
            <a:r>
              <a:rPr lang="es-ES" dirty="0"/>
              <a:t>Diferentes escáneres y sistema de lectura del EDR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609010-BBA6-43BC-8F0D-E6A0F22B5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941" y="1905000"/>
            <a:ext cx="9188118" cy="4411751"/>
          </a:xfrm>
        </p:spPr>
      </p:pic>
    </p:spTree>
    <p:extLst>
      <p:ext uri="{BB962C8B-B14F-4D97-AF65-F5344CB8AC3E}">
        <p14:creationId xmlns:p14="http://schemas.microsoft.com/office/powerpoint/2010/main" val="59974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639AD5-8C5F-487C-BC75-A1011156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65" y="797201"/>
            <a:ext cx="8620606" cy="60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2E4851-EEA4-4966-BE76-21CAFCA1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62" y="549964"/>
            <a:ext cx="8587476" cy="63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928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502</TotalTime>
  <Words>652</Words>
  <Application>Microsoft Office PowerPoint</Application>
  <PresentationFormat>Panorámica</PresentationFormat>
  <Paragraphs>44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Espiral</vt:lpstr>
      <vt:lpstr>EDR (Event Data Recorder)</vt:lpstr>
      <vt:lpstr>Definiciones </vt:lpstr>
      <vt:lpstr>Presentación de PowerPoint</vt:lpstr>
      <vt:lpstr>De donde obtiene la información: </vt:lpstr>
      <vt:lpstr>Presentación de PowerPoint</vt:lpstr>
      <vt:lpstr>Presentación de PowerPoint</vt:lpstr>
      <vt:lpstr>Diferentes escáneres y sistema de lectura del EDR </vt:lpstr>
      <vt:lpstr>Presentación de PowerPoint</vt:lpstr>
      <vt:lpstr>Presentación de PowerPoint</vt:lpstr>
      <vt:lpstr>Presentación de PowerPoint</vt:lpstr>
      <vt:lpstr>Presentación de PowerPoint</vt:lpstr>
      <vt:lpstr>Reporte básico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que no descubre el EDR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tecnología y nosotros </vt:lpstr>
      <vt:lpstr>Conclusión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EDR (Event Data Recorder)</dc:title>
  <dc:creator>Carlos Alberto Ibarra</dc:creator>
  <cp:lastModifiedBy>Carlos Alberto Ibarra</cp:lastModifiedBy>
  <cp:revision>26</cp:revision>
  <dcterms:created xsi:type="dcterms:W3CDTF">2026-05-27T13:24:52Z</dcterms:created>
  <dcterms:modified xsi:type="dcterms:W3CDTF">2026-06-01T02:15:09Z</dcterms:modified>
</cp:coreProperties>
</file>