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2"/>
  </p:notesMasterIdLst>
  <p:sldIdLst>
    <p:sldId id="276" r:id="rId2"/>
    <p:sldId id="256" r:id="rId3"/>
    <p:sldId id="280" r:id="rId4"/>
    <p:sldId id="279" r:id="rId5"/>
    <p:sldId id="278" r:id="rId6"/>
    <p:sldId id="277" r:id="rId7"/>
    <p:sldId id="281" r:id="rId8"/>
    <p:sldId id="282" r:id="rId9"/>
    <p:sldId id="283" r:id="rId10"/>
    <p:sldId id="284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38B1855-1B75-4FBE-930C-398BA8C253C6}" styleName="Estilo temático 2 - Énfasis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2525" autoAdjust="0"/>
  </p:normalViewPr>
  <p:slideViewPr>
    <p:cSldViewPr>
      <p:cViewPr varScale="1">
        <p:scale>
          <a:sx n="82" d="100"/>
          <a:sy n="82" d="100"/>
        </p:scale>
        <p:origin x="165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74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1708-0C5D-4D62-88D9-7343AD9DD36F}" type="datetimeFigureOut">
              <a:rPr lang="es-ES" smtClean="0"/>
              <a:t>04/04/2024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3D629A-2AE3-4749-B69A-0AAF435B5F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25237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3D629A-2AE3-4749-B69A-0AAF435B5FD7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8907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0B2A8-C550-4DE5-81F1-D3A45BB96174}" type="datetimeFigureOut">
              <a:rPr lang="es-ES" smtClean="0"/>
              <a:t>04/04/2024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3267F-AD88-4AEF-AD06-FAB904A940F2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0B2A8-C550-4DE5-81F1-D3A45BB96174}" type="datetimeFigureOut">
              <a:rPr lang="es-ES" smtClean="0"/>
              <a:t>04/04/2024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3267F-AD88-4AEF-AD06-FAB904A940F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0B2A8-C550-4DE5-81F1-D3A45BB96174}" type="datetimeFigureOut">
              <a:rPr lang="es-ES" smtClean="0"/>
              <a:t>04/04/2024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3267F-AD88-4AEF-AD06-FAB904A940F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0B2A8-C550-4DE5-81F1-D3A45BB96174}" type="datetimeFigureOut">
              <a:rPr lang="es-ES" smtClean="0"/>
              <a:t>04/04/2024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3267F-AD88-4AEF-AD06-FAB904A940F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0B2A8-C550-4DE5-81F1-D3A45BB96174}" type="datetimeFigureOut">
              <a:rPr lang="es-ES" smtClean="0"/>
              <a:t>04/04/2024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3267F-AD88-4AEF-AD06-FAB904A940F2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0B2A8-C550-4DE5-81F1-D3A45BB96174}" type="datetimeFigureOut">
              <a:rPr lang="es-ES" smtClean="0"/>
              <a:t>04/04/2024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3267F-AD88-4AEF-AD06-FAB904A940F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0B2A8-C550-4DE5-81F1-D3A45BB96174}" type="datetimeFigureOut">
              <a:rPr lang="es-ES" smtClean="0"/>
              <a:t>04/04/2024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3267F-AD88-4AEF-AD06-FAB904A940F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0B2A8-C550-4DE5-81F1-D3A45BB96174}" type="datetimeFigureOut">
              <a:rPr lang="es-ES" smtClean="0"/>
              <a:t>04/04/2024</a:t>
            </a:fld>
            <a:endParaRPr lang="es-ES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E3267F-AD88-4AEF-AD06-FAB904A940F2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0B2A8-C550-4DE5-81F1-D3A45BB96174}" type="datetimeFigureOut">
              <a:rPr lang="es-ES" smtClean="0"/>
              <a:t>04/04/2024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3267F-AD88-4AEF-AD06-FAB904A940F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0B2A8-C550-4DE5-81F1-D3A45BB96174}" type="datetimeFigureOut">
              <a:rPr lang="es-ES" smtClean="0"/>
              <a:t>04/04/2024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8CE3267F-AD88-4AEF-AD06-FAB904A940F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FF20B2A8-C550-4DE5-81F1-D3A45BB96174}" type="datetimeFigureOut">
              <a:rPr lang="es-ES" smtClean="0"/>
              <a:t>04/04/2024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3267F-AD88-4AEF-AD06-FAB904A940F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FF20B2A8-C550-4DE5-81F1-D3A45BB96174}" type="datetimeFigureOut">
              <a:rPr lang="es-ES" smtClean="0"/>
              <a:t>04/04/2024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CE3267F-AD88-4AEF-AD06-FAB904A940F2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71600" y="1268760"/>
            <a:ext cx="7128792" cy="3600400"/>
          </a:xfrm>
          <a:ln>
            <a:solidFill>
              <a:srgbClr val="FFFF00"/>
            </a:solidFill>
          </a:ln>
        </p:spPr>
        <p:txBody>
          <a:bodyPr>
            <a:noAutofit/>
          </a:bodyPr>
          <a:lstStyle/>
          <a:p>
            <a:pPr algn="ctr"/>
            <a:r>
              <a:rPr lang="es-AR" sz="5400" dirty="0"/>
              <a:t>DERECHO PROCESAL PENAL Y SUS RELACIONES INTERDISCIPLINARIAS</a:t>
            </a:r>
            <a:endParaRPr lang="es-ES" sz="5400" dirty="0"/>
          </a:p>
        </p:txBody>
      </p:sp>
    </p:spTree>
    <p:extLst>
      <p:ext uri="{BB962C8B-B14F-4D97-AF65-F5344CB8AC3E}">
        <p14:creationId xmlns:p14="http://schemas.microsoft.com/office/powerpoint/2010/main" val="11978652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CuadroTexto"/>
          <p:cNvSpPr txBox="1"/>
          <p:nvPr/>
        </p:nvSpPr>
        <p:spPr>
          <a:xfrm>
            <a:off x="1979712" y="347812"/>
            <a:ext cx="5688632" cy="1569660"/>
          </a:xfrm>
          <a:prstGeom prst="rect">
            <a:avLst/>
          </a:prstGeom>
          <a:noFill/>
          <a:ln>
            <a:solidFill>
              <a:schemeClr val="bg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3200" dirty="0"/>
              <a:t>DERECHO PROCESAL PENAL COMO IDEOLOGÍA DEL TRÁMITE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827584" y="2420888"/>
            <a:ext cx="7992888" cy="3970318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EL TRÁMITE ES LA EXPRESIÓN MATERIAL DEL CONFLICTO SECUNDARIO, Y DEL OLVIDO DEL CONFLICTO HUMANO.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A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EVOCA UNA RELACIÓN DE JERARQUÍA, SIN OBJETIVOS TRASCENTES, LO QUE IMPORTA ES RESTAURAR LA RELACIÓN DE SUMISIÓN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A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TRÁMITE ES UNA REALIDAD OBJETIVA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A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TRÁMITE DISEÑA UNA ESTRUCTURA DE CONOCIMIENTO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A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TRÁMITE IMPONE LA SECUENCIALIDAD COMO EJE EXPLICATIVO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A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TRÁMITE CONSTITUYE UNA IDELOGÍA</a:t>
            </a:r>
          </a:p>
        </p:txBody>
      </p:sp>
    </p:spTree>
    <p:extLst>
      <p:ext uri="{BB962C8B-B14F-4D97-AF65-F5344CB8AC3E}">
        <p14:creationId xmlns:p14="http://schemas.microsoft.com/office/powerpoint/2010/main" val="322452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8976" y="1772816"/>
            <a:ext cx="1944216" cy="1152128"/>
          </a:xfrm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es-AR" sz="3200" dirty="0"/>
              <a:t>Política criminal </a:t>
            </a:r>
            <a:endParaRPr lang="es-ES" sz="3200" dirty="0"/>
          </a:p>
        </p:txBody>
      </p:sp>
      <p:sp>
        <p:nvSpPr>
          <p:cNvPr id="7" name="6 CuadroTexto"/>
          <p:cNvSpPr txBox="1"/>
          <p:nvPr/>
        </p:nvSpPr>
        <p:spPr>
          <a:xfrm>
            <a:off x="2195736" y="1628800"/>
            <a:ext cx="5927340" cy="1384995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AR" sz="2800" dirty="0"/>
              <a:t>Política pública que tiene por objeto el diseño, planificación, y control de la violencia estatal (Poder Penal) </a:t>
            </a:r>
          </a:p>
        </p:txBody>
      </p:sp>
      <p:sp>
        <p:nvSpPr>
          <p:cNvPr id="17" name="16 Flecha doblada hacia arriba"/>
          <p:cNvSpPr/>
          <p:nvPr/>
        </p:nvSpPr>
        <p:spPr>
          <a:xfrm rot="5400000">
            <a:off x="1187624" y="3104964"/>
            <a:ext cx="1224136" cy="1368152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8" name="17 CuadroTexto"/>
          <p:cNvSpPr txBox="1"/>
          <p:nvPr/>
        </p:nvSpPr>
        <p:spPr>
          <a:xfrm>
            <a:off x="2453308" y="3849144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/>
              <a:t>INTRUMENTAL</a:t>
            </a:r>
            <a:r>
              <a:rPr lang="es-AR" dirty="0"/>
              <a:t> 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4829572" y="3479811"/>
            <a:ext cx="3456384" cy="12003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AR" dirty="0"/>
              <a:t>Evitar y/o controlar la violencia social impactando en las conflictividades socialmente relevantes</a:t>
            </a:r>
          </a:p>
        </p:txBody>
      </p:sp>
      <p:sp>
        <p:nvSpPr>
          <p:cNvPr id="21" name="20 Cerrar llave"/>
          <p:cNvSpPr/>
          <p:nvPr/>
        </p:nvSpPr>
        <p:spPr>
          <a:xfrm rot="5400000">
            <a:off x="4331308" y="1965398"/>
            <a:ext cx="504056" cy="641154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2" name="21 CuadroTexto"/>
          <p:cNvSpPr txBox="1"/>
          <p:nvPr/>
        </p:nvSpPr>
        <p:spPr>
          <a:xfrm>
            <a:off x="1799692" y="5589239"/>
            <a:ext cx="5658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dirty="0"/>
              <a:t>“ES VIOLENCIA PARA CONTROLAR LA VIOLENCIA”</a:t>
            </a:r>
          </a:p>
        </p:txBody>
      </p:sp>
    </p:spTree>
    <p:extLst>
      <p:ext uri="{BB962C8B-B14F-4D97-AF65-F5344CB8AC3E}">
        <p14:creationId xmlns:p14="http://schemas.microsoft.com/office/powerpoint/2010/main" val="3326609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2960948"/>
            <a:ext cx="1944216" cy="1152128"/>
          </a:xfrm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es-AR" sz="3200" dirty="0"/>
              <a:t>Política criminal </a:t>
            </a:r>
            <a:endParaRPr lang="es-ES" sz="3200" dirty="0"/>
          </a:p>
        </p:txBody>
      </p:sp>
      <p:sp>
        <p:nvSpPr>
          <p:cNvPr id="3" name="2 CuadroTexto"/>
          <p:cNvSpPr txBox="1"/>
          <p:nvPr/>
        </p:nvSpPr>
        <p:spPr>
          <a:xfrm>
            <a:off x="2190552" y="1628799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LIMITES INTERNOS 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216076" y="4788730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LIMITES EXTERNOS 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5574102" y="1490300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dirty="0"/>
              <a:t>Derivados de su función instrumental </a:t>
            </a:r>
          </a:p>
        </p:txBody>
      </p:sp>
      <p:sp>
        <p:nvSpPr>
          <p:cNvPr id="6" name="5 Flecha abajo"/>
          <p:cNvSpPr/>
          <p:nvPr/>
        </p:nvSpPr>
        <p:spPr>
          <a:xfrm>
            <a:off x="6510206" y="2196997"/>
            <a:ext cx="252028" cy="57228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8 CuadroTexto"/>
          <p:cNvSpPr txBox="1"/>
          <p:nvPr/>
        </p:nvSpPr>
        <p:spPr>
          <a:xfrm>
            <a:off x="5868144" y="2911912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“ULTIMA RATIO”</a:t>
            </a:r>
          </a:p>
        </p:txBody>
      </p:sp>
      <p:sp>
        <p:nvSpPr>
          <p:cNvPr id="13" name="12 Flecha a la derecha con bandas"/>
          <p:cNvSpPr/>
          <p:nvPr/>
        </p:nvSpPr>
        <p:spPr>
          <a:xfrm>
            <a:off x="4680012" y="1628799"/>
            <a:ext cx="936104" cy="3693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" name="13 Abrir llave"/>
          <p:cNvSpPr/>
          <p:nvPr/>
        </p:nvSpPr>
        <p:spPr>
          <a:xfrm>
            <a:off x="4644008" y="3709481"/>
            <a:ext cx="504056" cy="252783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5" name="14 CuadroTexto"/>
          <p:cNvSpPr txBox="1"/>
          <p:nvPr/>
        </p:nvSpPr>
        <p:spPr>
          <a:xfrm>
            <a:off x="5148064" y="4077072"/>
            <a:ext cx="223224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s-AR" dirty="0"/>
              <a:t>DERECHO PENAL</a:t>
            </a:r>
          </a:p>
          <a:p>
            <a:pPr marL="342900" indent="-342900">
              <a:buFont typeface="+mj-lt"/>
              <a:buAutoNum type="arabicPeriod"/>
            </a:pPr>
            <a:endParaRPr lang="es-AR" dirty="0"/>
          </a:p>
          <a:p>
            <a:pPr marL="342900" indent="-342900">
              <a:buFont typeface="+mj-lt"/>
              <a:buAutoNum type="arabicPeriod"/>
            </a:pPr>
            <a:r>
              <a:rPr lang="es-AR" dirty="0"/>
              <a:t>DERECHO PROCESAL PENAL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AR" dirty="0"/>
          </a:p>
        </p:txBody>
      </p:sp>
      <p:sp>
        <p:nvSpPr>
          <p:cNvPr id="16" name="15 Abrir llave"/>
          <p:cNvSpPr/>
          <p:nvPr/>
        </p:nvSpPr>
        <p:spPr>
          <a:xfrm>
            <a:off x="1979712" y="1052736"/>
            <a:ext cx="432048" cy="4968552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22503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276" y="2492896"/>
            <a:ext cx="1944216" cy="1152128"/>
          </a:xfrm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es-AR" sz="3200" dirty="0"/>
              <a:t>Política criminal </a:t>
            </a:r>
            <a:endParaRPr lang="es-ES" sz="3200" dirty="0"/>
          </a:p>
        </p:txBody>
      </p:sp>
      <p:sp>
        <p:nvSpPr>
          <p:cNvPr id="6" name="5 Almacenamiento de acceso directo"/>
          <p:cNvSpPr/>
          <p:nvPr/>
        </p:nvSpPr>
        <p:spPr>
          <a:xfrm>
            <a:off x="1907704" y="2420888"/>
            <a:ext cx="6624736" cy="1296144"/>
          </a:xfrm>
          <a:prstGeom prst="flowChartMagneticDru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6 CuadroTexto"/>
          <p:cNvSpPr txBox="1"/>
          <p:nvPr/>
        </p:nvSpPr>
        <p:spPr>
          <a:xfrm>
            <a:off x="2677108" y="2591905"/>
            <a:ext cx="30928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800" dirty="0"/>
              <a:t>DERECHO PENAL </a:t>
            </a:r>
          </a:p>
        </p:txBody>
      </p:sp>
      <p:cxnSp>
        <p:nvCxnSpPr>
          <p:cNvPr id="10" name="9 Conector recto de flecha"/>
          <p:cNvCxnSpPr/>
          <p:nvPr/>
        </p:nvCxnSpPr>
        <p:spPr>
          <a:xfrm>
            <a:off x="4193592" y="3861048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2968960" y="4653136"/>
            <a:ext cx="45022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Principio de legalidad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Principio de culpabilidad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Principio de lesividad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Principio de “Derecho Penal de acto”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Principio de proporcionalidad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467543" y="525848"/>
            <a:ext cx="3240360" cy="646331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AR" dirty="0"/>
              <a:t>CONDICIONES DE APLICABILIDAD</a:t>
            </a:r>
          </a:p>
        </p:txBody>
      </p:sp>
      <p:sp>
        <p:nvSpPr>
          <p:cNvPr id="16" name="15 Flecha curvada hacia arriba"/>
          <p:cNvSpPr/>
          <p:nvPr/>
        </p:nvSpPr>
        <p:spPr>
          <a:xfrm rot="10800000">
            <a:off x="611560" y="1340768"/>
            <a:ext cx="2952328" cy="792088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5906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276" y="2492896"/>
            <a:ext cx="1944216" cy="1152128"/>
          </a:xfrm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es-AR" sz="3200" dirty="0"/>
              <a:t>Política criminal </a:t>
            </a:r>
            <a:endParaRPr lang="es-ES" sz="3200" dirty="0"/>
          </a:p>
        </p:txBody>
      </p:sp>
      <p:sp>
        <p:nvSpPr>
          <p:cNvPr id="6" name="5 Almacenamiento de acceso directo"/>
          <p:cNvSpPr/>
          <p:nvPr/>
        </p:nvSpPr>
        <p:spPr>
          <a:xfrm>
            <a:off x="1907704" y="2420888"/>
            <a:ext cx="6624736" cy="1296144"/>
          </a:xfrm>
          <a:prstGeom prst="flowChartMagneticDru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6 CuadroTexto"/>
          <p:cNvSpPr txBox="1"/>
          <p:nvPr/>
        </p:nvSpPr>
        <p:spPr>
          <a:xfrm>
            <a:off x="2677108" y="2591905"/>
            <a:ext cx="44871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800" dirty="0"/>
              <a:t>DERECHO PROCESAL PENAL </a:t>
            </a:r>
          </a:p>
        </p:txBody>
      </p:sp>
      <p:cxnSp>
        <p:nvCxnSpPr>
          <p:cNvPr id="10" name="9 Conector recto de flecha"/>
          <p:cNvCxnSpPr/>
          <p:nvPr/>
        </p:nvCxnSpPr>
        <p:spPr>
          <a:xfrm>
            <a:off x="4716016" y="3861048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3629918" y="4802069"/>
            <a:ext cx="2539144" cy="1477328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Defensa en juicio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In dubio pro reo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Derecho al recurso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Límites probatorios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Juez imparcial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467543" y="525848"/>
            <a:ext cx="3240360" cy="646331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AR" dirty="0"/>
              <a:t>REQUISITOS PARA SU APLICACIÓN </a:t>
            </a:r>
          </a:p>
        </p:txBody>
      </p:sp>
      <p:sp>
        <p:nvSpPr>
          <p:cNvPr id="16" name="15 Flecha curvada hacia arriba"/>
          <p:cNvSpPr/>
          <p:nvPr/>
        </p:nvSpPr>
        <p:spPr>
          <a:xfrm rot="10800000">
            <a:off x="611560" y="1340768"/>
            <a:ext cx="2952328" cy="792088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250580" y="4365585"/>
            <a:ext cx="36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b="1" dirty="0"/>
              <a:t>GARANTÍAS PROCESALES</a:t>
            </a:r>
          </a:p>
        </p:txBody>
      </p:sp>
    </p:spTree>
    <p:extLst>
      <p:ext uri="{BB962C8B-B14F-4D97-AF65-F5344CB8AC3E}">
        <p14:creationId xmlns:p14="http://schemas.microsoft.com/office/powerpoint/2010/main" val="4213882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1772816"/>
            <a:ext cx="1944216" cy="1152128"/>
          </a:xfrm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es-AR" sz="3200" dirty="0"/>
              <a:t>Política criminal </a:t>
            </a:r>
            <a:endParaRPr lang="es-ES" sz="3200" dirty="0"/>
          </a:p>
        </p:txBody>
      </p:sp>
      <p:sp>
        <p:nvSpPr>
          <p:cNvPr id="6" name="5 Almacenamiento de acceso directo"/>
          <p:cNvSpPr/>
          <p:nvPr/>
        </p:nvSpPr>
        <p:spPr>
          <a:xfrm>
            <a:off x="1968184" y="1700808"/>
            <a:ext cx="4055132" cy="1296144"/>
          </a:xfrm>
          <a:prstGeom prst="flowChartMagneticDru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10" name="9 Conector recto de flecha"/>
          <p:cNvCxnSpPr/>
          <p:nvPr/>
        </p:nvCxnSpPr>
        <p:spPr>
          <a:xfrm>
            <a:off x="6253342" y="3001997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5030620" y="3650069"/>
            <a:ext cx="2827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dirty="0"/>
              <a:t>Garantías procesales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5377470" y="4073940"/>
            <a:ext cx="2827176" cy="1477328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Defensa en juicio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In dubio pro reo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Derecho al recurso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Límites probatorios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Juez imparcial</a:t>
            </a:r>
          </a:p>
        </p:txBody>
      </p:sp>
      <p:sp>
        <p:nvSpPr>
          <p:cNvPr id="8" name="7 Almacenamiento de acceso directo"/>
          <p:cNvSpPr/>
          <p:nvPr/>
        </p:nvSpPr>
        <p:spPr>
          <a:xfrm>
            <a:off x="4632666" y="1705853"/>
            <a:ext cx="3623084" cy="1296144"/>
          </a:xfrm>
          <a:prstGeom prst="flowChartMagneticDru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" name="3 CuadroTexto"/>
          <p:cNvSpPr txBox="1"/>
          <p:nvPr/>
        </p:nvSpPr>
        <p:spPr>
          <a:xfrm>
            <a:off x="2555776" y="2025714"/>
            <a:ext cx="19916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DERECHO PENAL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5233764" y="1892260"/>
            <a:ext cx="20391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DERECHO PROCESAL PENAL </a:t>
            </a:r>
          </a:p>
        </p:txBody>
      </p:sp>
      <p:cxnSp>
        <p:nvCxnSpPr>
          <p:cNvPr id="12" name="11 Conector recto de flecha"/>
          <p:cNvCxnSpPr/>
          <p:nvPr/>
        </p:nvCxnSpPr>
        <p:spPr>
          <a:xfrm>
            <a:off x="3275112" y="3001997"/>
            <a:ext cx="0" cy="6408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CuadroTexto"/>
          <p:cNvSpPr txBox="1"/>
          <p:nvPr/>
        </p:nvSpPr>
        <p:spPr>
          <a:xfrm>
            <a:off x="2138034" y="4050089"/>
            <a:ext cx="3024336" cy="2031325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Principio de legalidad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Principio de culpabilidad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Principio de lesividad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Principio de “Derecho Penal de acto”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dirty="0"/>
              <a:t>Principio de proporcionalidad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2138034" y="3642801"/>
            <a:ext cx="2827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dirty="0"/>
              <a:t>Garantías materiales</a:t>
            </a:r>
          </a:p>
        </p:txBody>
      </p:sp>
    </p:spTree>
    <p:extLst>
      <p:ext uri="{BB962C8B-B14F-4D97-AF65-F5344CB8AC3E}">
        <p14:creationId xmlns:p14="http://schemas.microsoft.com/office/powerpoint/2010/main" val="2216102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Almacenamiento de acceso directo"/>
          <p:cNvSpPr/>
          <p:nvPr/>
        </p:nvSpPr>
        <p:spPr>
          <a:xfrm>
            <a:off x="179512" y="1498099"/>
            <a:ext cx="3816424" cy="1296144"/>
          </a:xfrm>
          <a:prstGeom prst="flowChartMagneticDru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7 Almacenamiento de acceso directo"/>
          <p:cNvSpPr/>
          <p:nvPr/>
        </p:nvSpPr>
        <p:spPr>
          <a:xfrm>
            <a:off x="179512" y="2794243"/>
            <a:ext cx="3816425" cy="1296144"/>
          </a:xfrm>
          <a:prstGeom prst="flowChartMagneticDru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" name="3 CuadroTexto"/>
          <p:cNvSpPr txBox="1"/>
          <p:nvPr/>
        </p:nvSpPr>
        <p:spPr>
          <a:xfrm>
            <a:off x="1115610" y="1817210"/>
            <a:ext cx="19916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DERECHO PENAL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1068146" y="2980650"/>
            <a:ext cx="20391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DERECHO PROCESAL PENAL </a:t>
            </a:r>
          </a:p>
        </p:txBody>
      </p:sp>
      <p:sp>
        <p:nvSpPr>
          <p:cNvPr id="14" name="13 Llamada con línea 2"/>
          <p:cNvSpPr/>
          <p:nvPr/>
        </p:nvSpPr>
        <p:spPr>
          <a:xfrm>
            <a:off x="6072460" y="1498099"/>
            <a:ext cx="2190666" cy="864096"/>
          </a:xfrm>
          <a:prstGeom prst="borderCallout2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/>
              <a:t>LIMITAN POLITICA CRIMINAL </a:t>
            </a:r>
          </a:p>
        </p:txBody>
      </p:sp>
      <p:sp>
        <p:nvSpPr>
          <p:cNvPr id="17" name="16 Llamada con línea 2"/>
          <p:cNvSpPr/>
          <p:nvPr/>
        </p:nvSpPr>
        <p:spPr>
          <a:xfrm>
            <a:off x="6110808" y="3930863"/>
            <a:ext cx="2530208" cy="1008112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87804"/>
              <a:gd name="adj6" fmla="val -41146"/>
            </a:avLst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/>
              <a:t>POSIBILITAN SU APLICACIÓN 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3851920" y="2609577"/>
            <a:ext cx="2664296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s-AR" dirty="0"/>
              <a:t>DOBLE DIMENSIÓN </a:t>
            </a:r>
          </a:p>
        </p:txBody>
      </p:sp>
    </p:spTree>
    <p:extLst>
      <p:ext uri="{BB962C8B-B14F-4D97-AF65-F5344CB8AC3E}">
        <p14:creationId xmlns:p14="http://schemas.microsoft.com/office/powerpoint/2010/main" val="3388291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Almacenamiento de acceso directo"/>
          <p:cNvSpPr/>
          <p:nvPr/>
        </p:nvSpPr>
        <p:spPr>
          <a:xfrm>
            <a:off x="2915816" y="688238"/>
            <a:ext cx="3816424" cy="968091"/>
          </a:xfrm>
          <a:prstGeom prst="flowChartMagneticDru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7 Almacenamiento de acceso directo"/>
          <p:cNvSpPr/>
          <p:nvPr/>
        </p:nvSpPr>
        <p:spPr>
          <a:xfrm>
            <a:off x="2941959" y="1656329"/>
            <a:ext cx="3816425" cy="935147"/>
          </a:xfrm>
          <a:prstGeom prst="flowChartMagneticDru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" name="3 CuadroTexto"/>
          <p:cNvSpPr txBox="1"/>
          <p:nvPr/>
        </p:nvSpPr>
        <p:spPr>
          <a:xfrm>
            <a:off x="3877190" y="823717"/>
            <a:ext cx="19916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DERECHO PENAL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3830593" y="1672402"/>
            <a:ext cx="20391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DERECHO PROCESAL PENAL </a:t>
            </a:r>
          </a:p>
        </p:txBody>
      </p:sp>
      <p:sp>
        <p:nvSpPr>
          <p:cNvPr id="2" name="1 Marco"/>
          <p:cNvSpPr/>
          <p:nvPr/>
        </p:nvSpPr>
        <p:spPr>
          <a:xfrm>
            <a:off x="2555777" y="159031"/>
            <a:ext cx="4608512" cy="2981937"/>
          </a:xfrm>
          <a:prstGeom prst="fram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408162" y="159031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u="sng" dirty="0"/>
              <a:t>DERECHO CRIMINAL</a:t>
            </a:r>
          </a:p>
        </p:txBody>
      </p:sp>
      <p:sp>
        <p:nvSpPr>
          <p:cNvPr id="7" name="6 Flecha a la derecha con bandas"/>
          <p:cNvSpPr/>
          <p:nvPr/>
        </p:nvSpPr>
        <p:spPr>
          <a:xfrm rot="5400000">
            <a:off x="4212918" y="3416331"/>
            <a:ext cx="910765" cy="64807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8 CuadroTexto"/>
          <p:cNvSpPr txBox="1"/>
          <p:nvPr/>
        </p:nvSpPr>
        <p:spPr>
          <a:xfrm>
            <a:off x="869751" y="4388386"/>
            <a:ext cx="2592288" cy="646331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s-AR" dirty="0"/>
              <a:t>DIMENSIÓN POLÍTICA CRIMINAL = EFICACIA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5652121" y="4366930"/>
            <a:ext cx="3024336" cy="646331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s-AR" dirty="0"/>
              <a:t>DIMENSIÓN LIMITADORA = GARANTÍAS </a:t>
            </a:r>
          </a:p>
        </p:txBody>
      </p:sp>
      <p:sp>
        <p:nvSpPr>
          <p:cNvPr id="12" name="11 Flecha izquierda y derecha"/>
          <p:cNvSpPr/>
          <p:nvPr/>
        </p:nvSpPr>
        <p:spPr>
          <a:xfrm>
            <a:off x="3830593" y="4388386"/>
            <a:ext cx="1533495" cy="48077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12 Abrir llave"/>
          <p:cNvSpPr/>
          <p:nvPr/>
        </p:nvSpPr>
        <p:spPr>
          <a:xfrm rot="16200000">
            <a:off x="4283969" y="2996952"/>
            <a:ext cx="648072" cy="511256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5" name="14 CuadroTexto"/>
          <p:cNvSpPr txBox="1"/>
          <p:nvPr/>
        </p:nvSpPr>
        <p:spPr>
          <a:xfrm>
            <a:off x="2555777" y="6021288"/>
            <a:ext cx="4176463" cy="646331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AR" dirty="0"/>
              <a:t>TENSIÓN PERMANENTE, DINÁMICA Y PLURIFORME</a:t>
            </a:r>
          </a:p>
        </p:txBody>
      </p:sp>
    </p:spTree>
    <p:extLst>
      <p:ext uri="{BB962C8B-B14F-4D97-AF65-F5344CB8AC3E}">
        <p14:creationId xmlns:p14="http://schemas.microsoft.com/office/powerpoint/2010/main" val="6593041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Almacenamiento de acceso directo"/>
          <p:cNvSpPr/>
          <p:nvPr/>
        </p:nvSpPr>
        <p:spPr>
          <a:xfrm>
            <a:off x="0" y="2159154"/>
            <a:ext cx="3749836" cy="1296144"/>
          </a:xfrm>
          <a:prstGeom prst="flowChartMagneticDru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prstClr val="white"/>
              </a:solidFill>
            </a:endParaRPr>
          </a:p>
        </p:txBody>
      </p:sp>
      <p:sp>
        <p:nvSpPr>
          <p:cNvPr id="8" name="7 Almacenamiento de acceso directo"/>
          <p:cNvSpPr/>
          <p:nvPr/>
        </p:nvSpPr>
        <p:spPr>
          <a:xfrm>
            <a:off x="5461378" y="2226836"/>
            <a:ext cx="3623084" cy="1236826"/>
          </a:xfrm>
          <a:prstGeom prst="flowChartMagneticDru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prstClr val="white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971600" y="2492424"/>
            <a:ext cx="19916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>
                <a:solidFill>
                  <a:prstClr val="white"/>
                </a:solidFill>
              </a:rPr>
              <a:t>DERECHO PENAL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6253342" y="2366585"/>
            <a:ext cx="20391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>
                <a:solidFill>
                  <a:prstClr val="white"/>
                </a:solidFill>
              </a:rPr>
              <a:t>DERECHO PROCESAL PENAL </a:t>
            </a:r>
          </a:p>
        </p:txBody>
      </p:sp>
      <p:sp>
        <p:nvSpPr>
          <p:cNvPr id="9" name="8 Rayo"/>
          <p:cNvSpPr/>
          <p:nvPr/>
        </p:nvSpPr>
        <p:spPr>
          <a:xfrm>
            <a:off x="3635896" y="1201842"/>
            <a:ext cx="1728192" cy="3672408"/>
          </a:xfrm>
          <a:prstGeom prst="lightningBol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" name="13 CuadroTexto"/>
          <p:cNvSpPr txBox="1"/>
          <p:nvPr/>
        </p:nvSpPr>
        <p:spPr>
          <a:xfrm>
            <a:off x="491084" y="4227919"/>
            <a:ext cx="1872208" cy="646331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AR" dirty="0"/>
              <a:t>Conceptualismo metafísico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6333060" y="4258175"/>
            <a:ext cx="1959437" cy="646331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AR" dirty="0"/>
              <a:t>Instrumentalismo del trámite</a:t>
            </a:r>
          </a:p>
        </p:txBody>
      </p:sp>
      <p:sp>
        <p:nvSpPr>
          <p:cNvPr id="18" name="17 Flecha doblada"/>
          <p:cNvSpPr/>
          <p:nvPr/>
        </p:nvSpPr>
        <p:spPr>
          <a:xfrm>
            <a:off x="4283968" y="476672"/>
            <a:ext cx="1512168" cy="653162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5940152" y="260648"/>
            <a:ext cx="2520280" cy="1200329"/>
          </a:xfrm>
          <a:prstGeom prst="rect">
            <a:avLst/>
          </a:prstGeom>
          <a:noFill/>
          <a:ln>
            <a:solidFill>
              <a:schemeClr val="bg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AR" dirty="0"/>
              <a:t>SISTEMA INQUISITORIAL: EL DERECHO PENAL INFRACCIONAL</a:t>
            </a:r>
          </a:p>
        </p:txBody>
      </p:sp>
      <p:sp>
        <p:nvSpPr>
          <p:cNvPr id="20" name="19 Flecha a la derecha con bandas"/>
          <p:cNvSpPr/>
          <p:nvPr/>
        </p:nvSpPr>
        <p:spPr>
          <a:xfrm rot="5400000">
            <a:off x="1039206" y="3645024"/>
            <a:ext cx="696540" cy="360040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3123" y="3479520"/>
            <a:ext cx="414337" cy="725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2273574"/>
      </p:ext>
    </p:extLst>
  </p:cSld>
  <p:clrMapOvr>
    <a:masterClrMapping/>
  </p:clrMapOvr>
</p:sld>
</file>

<file path=ppt/theme/theme1.xml><?xml version="1.0" encoding="utf-8"?>
<a:theme xmlns:a="http://schemas.openxmlformats.org/drawingml/2006/main" name="Técnico">
  <a:themeElements>
    <a:clrScheme name="Técnico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écnico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1309</TotalTime>
  <Words>288</Words>
  <Application>Microsoft Office PowerPoint</Application>
  <PresentationFormat>Presentación en pantalla (4:3)</PresentationFormat>
  <Paragraphs>75</Paragraphs>
  <Slides>10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Arial</vt:lpstr>
      <vt:lpstr>Calibri</vt:lpstr>
      <vt:lpstr>Franklin Gothic Book</vt:lpstr>
      <vt:lpstr>Wingdings 2</vt:lpstr>
      <vt:lpstr>Técnico</vt:lpstr>
      <vt:lpstr>DERECHO PROCESAL PENAL Y SUS RELACIONES INTERDISCIPLINARIAS</vt:lpstr>
      <vt:lpstr>Política criminal </vt:lpstr>
      <vt:lpstr>Política criminal </vt:lpstr>
      <vt:lpstr>Política criminal </vt:lpstr>
      <vt:lpstr>Política criminal </vt:lpstr>
      <vt:lpstr>Política criminal 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PC</dc:creator>
  <cp:lastModifiedBy>Agustina Barreda</cp:lastModifiedBy>
  <cp:revision>109</cp:revision>
  <dcterms:created xsi:type="dcterms:W3CDTF">2020-06-08T22:06:19Z</dcterms:created>
  <dcterms:modified xsi:type="dcterms:W3CDTF">2024-04-04T16:43:35Z</dcterms:modified>
</cp:coreProperties>
</file>