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64" r:id="rId3"/>
    <p:sldId id="296" r:id="rId4"/>
    <p:sldId id="297" r:id="rId5"/>
    <p:sldId id="280" r:id="rId6"/>
    <p:sldId id="275" r:id="rId7"/>
    <p:sldId id="274" r:id="rId8"/>
    <p:sldId id="269" r:id="rId9"/>
    <p:sldId id="268" r:id="rId10"/>
    <p:sldId id="273" r:id="rId11"/>
    <p:sldId id="302" r:id="rId12"/>
    <p:sldId id="271" r:id="rId13"/>
    <p:sldId id="277" r:id="rId14"/>
    <p:sldId id="278" r:id="rId15"/>
    <p:sldId id="270" r:id="rId16"/>
    <p:sldId id="279" r:id="rId17"/>
    <p:sldId id="303" r:id="rId18"/>
    <p:sldId id="281" r:id="rId19"/>
    <p:sldId id="298" r:id="rId20"/>
    <p:sldId id="282" r:id="rId21"/>
    <p:sldId id="284" r:id="rId22"/>
    <p:sldId id="285" r:id="rId23"/>
    <p:sldId id="286" r:id="rId24"/>
    <p:sldId id="287" r:id="rId25"/>
    <p:sldId id="288" r:id="rId26"/>
    <p:sldId id="289" r:id="rId27"/>
    <p:sldId id="290" r:id="rId28"/>
    <p:sldId id="292" r:id="rId29"/>
    <p:sldId id="291" r:id="rId30"/>
    <p:sldId id="293" r:id="rId31"/>
    <p:sldId id="304" r:id="rId32"/>
    <p:sldId id="299" r:id="rId33"/>
    <p:sldId id="300" r:id="rId34"/>
    <p:sldId id="301" r:id="rId35"/>
    <p:sldId id="295" r:id="rId36"/>
    <p:sldId id="283" r:id="rId37"/>
  </p:sldIdLst>
  <p:sldSz cx="9144000" cy="6858000" type="screen4x3"/>
  <p:notesSz cx="6858000" cy="9144000"/>
  <p:defaultTextStyle>
    <a:defPPr>
      <a:defRPr lang="es-A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CC00"/>
    <a:srgbClr val="1FAD2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660"/>
  </p:normalViewPr>
  <p:slideViewPr>
    <p:cSldViewPr>
      <p:cViewPr varScale="1">
        <p:scale>
          <a:sx n="86" d="100"/>
          <a:sy n="86" d="100"/>
        </p:scale>
        <p:origin x="-147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B31DD5D-AA4C-46B5-BF91-E77F8925563D}" type="datetimeFigureOut">
              <a:rPr lang="es-AR"/>
              <a:pPr>
                <a:defRPr/>
              </a:pPr>
              <a:t>3/9/2017</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AR"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AR" noProof="0" smtClean="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756561B-A682-4316-8BF1-7DCB56EAFF31}" type="slidenum">
              <a:rPr lang="es-AR"/>
              <a:pPr>
                <a:defRPr/>
              </a:pPr>
              <a:t>‹Nº›</a:t>
            </a:fld>
            <a:endParaRPr lang="es-A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TextEdit="1"/>
          </p:cNvSpPr>
          <p:nvPr>
            <p:ph type="sldImg"/>
          </p:nvPr>
        </p:nvSpPr>
        <p:spPr bwMode="auto">
          <a:noFill/>
          <a:ln>
            <a:solidFill>
              <a:srgbClr val="000000"/>
            </a:solidFill>
            <a:miter lim="800000"/>
            <a:headEnd/>
            <a:tailEnd/>
          </a:ln>
        </p:spPr>
      </p:sp>
      <p:sp>
        <p:nvSpPr>
          <p:cNvPr id="3789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19460"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5BF9D1-2F62-47AC-BC0F-2BE6A71F24C1}" type="slidenum">
              <a:rPr lang="es-AR" smtClean="0"/>
              <a:pPr fontAlgn="base">
                <a:spcBef>
                  <a:spcPct val="0"/>
                </a:spcBef>
                <a:spcAft>
                  <a:spcPct val="0"/>
                </a:spcAft>
                <a:defRPr/>
              </a:pPr>
              <a:t>1</a:t>
            </a:fld>
            <a:endParaRPr lang="es-A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9700"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CF25B2-51C0-4F47-A661-19B06F9CE66B}" type="slidenum">
              <a:rPr lang="es-AR" smtClean="0"/>
              <a:pPr fontAlgn="base">
                <a:spcBef>
                  <a:spcPct val="0"/>
                </a:spcBef>
                <a:spcAft>
                  <a:spcPct val="0"/>
                </a:spcAft>
                <a:defRPr/>
              </a:pPr>
              <a:t>10</a:t>
            </a:fld>
            <a:endParaRPr lang="es-A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9700"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CF25B2-51C0-4F47-A661-19B06F9CE66B}" type="slidenum">
              <a:rPr lang="es-AR" smtClean="0"/>
              <a:pPr fontAlgn="base">
                <a:spcBef>
                  <a:spcPct val="0"/>
                </a:spcBef>
                <a:spcAft>
                  <a:spcPct val="0"/>
                </a:spcAft>
                <a:defRPr/>
              </a:pPr>
              <a:t>11</a:t>
            </a:fld>
            <a:endParaRPr lang="es-A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p:spPr>
      </p:sp>
      <p:sp>
        <p:nvSpPr>
          <p:cNvPr id="4915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2772"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222BDFD-F8A5-4955-B817-6F87263C7D49}" type="slidenum">
              <a:rPr lang="es-AR" smtClean="0"/>
              <a:pPr fontAlgn="base">
                <a:spcBef>
                  <a:spcPct val="0"/>
                </a:spcBef>
                <a:spcAft>
                  <a:spcPct val="0"/>
                </a:spcAft>
                <a:defRPr/>
              </a:pPr>
              <a:t>12</a:t>
            </a:fld>
            <a:endParaRPr lang="es-A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noFill/>
          <a:ln>
            <a:solidFill>
              <a:srgbClr val="000000"/>
            </a:solidFill>
            <a:miter lim="800000"/>
            <a:headEnd/>
            <a:tailEnd/>
          </a:ln>
        </p:spPr>
      </p:sp>
      <p:sp>
        <p:nvSpPr>
          <p:cNvPr id="5017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E0BEDF-9F9C-4791-960D-06DF25DC3A14}" type="slidenum">
              <a:rPr lang="es-AR" smtClean="0"/>
              <a:pPr fontAlgn="base">
                <a:spcBef>
                  <a:spcPct val="0"/>
                </a:spcBef>
                <a:spcAft>
                  <a:spcPct val="0"/>
                </a:spcAft>
                <a:defRPr/>
              </a:pPr>
              <a:t>15</a:t>
            </a:fld>
            <a:endParaRPr lang="es-A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noFill/>
          <a:ln>
            <a:solidFill>
              <a:srgbClr val="000000"/>
            </a:solidFill>
            <a:miter lim="800000"/>
            <a:headEnd/>
            <a:tailEnd/>
          </a:ln>
        </p:spPr>
      </p:sp>
      <p:sp>
        <p:nvSpPr>
          <p:cNvPr id="512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FF412B-89AB-4C65-8929-1844E79512BE}" type="slidenum">
              <a:rPr lang="es-AR" smtClean="0"/>
              <a:pPr fontAlgn="base">
                <a:spcBef>
                  <a:spcPct val="0"/>
                </a:spcBef>
                <a:spcAft>
                  <a:spcPct val="0"/>
                </a:spcAft>
                <a:defRPr/>
              </a:pPr>
              <a:t>16</a:t>
            </a:fld>
            <a:endParaRPr lang="es-A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noFill/>
          <a:ln>
            <a:solidFill>
              <a:srgbClr val="000000"/>
            </a:solidFill>
            <a:miter lim="800000"/>
            <a:headEnd/>
            <a:tailEnd/>
          </a:ln>
        </p:spPr>
      </p:sp>
      <p:sp>
        <p:nvSpPr>
          <p:cNvPr id="5120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FF412B-89AB-4C65-8929-1844E79512BE}" type="slidenum">
              <a:rPr lang="es-AR" smtClean="0"/>
              <a:pPr fontAlgn="base">
                <a:spcBef>
                  <a:spcPct val="0"/>
                </a:spcBef>
                <a:spcAft>
                  <a:spcPct val="0"/>
                </a:spcAft>
                <a:defRPr/>
              </a:pPr>
              <a:t>17</a:t>
            </a:fld>
            <a:endParaRPr lang="es-A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TextEdit="1"/>
          </p:cNvSpPr>
          <p:nvPr>
            <p:ph type="sldImg"/>
          </p:nvPr>
        </p:nvSpPr>
        <p:spPr bwMode="auto">
          <a:noFill/>
          <a:ln>
            <a:solidFill>
              <a:srgbClr val="000000"/>
            </a:solidFill>
            <a:miter lim="800000"/>
            <a:headEnd/>
            <a:tailEnd/>
          </a:ln>
        </p:spPr>
      </p:sp>
      <p:sp>
        <p:nvSpPr>
          <p:cNvPr id="5222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6009FA-3271-4709-A834-049D388B627C}" type="slidenum">
              <a:rPr lang="es-AR" smtClean="0"/>
              <a:pPr fontAlgn="base">
                <a:spcBef>
                  <a:spcPct val="0"/>
                </a:spcBef>
                <a:spcAft>
                  <a:spcPct val="0"/>
                </a:spcAft>
                <a:defRPr/>
              </a:pPr>
              <a:t>18</a:t>
            </a:fld>
            <a:endParaRPr lang="es-A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TextEdit="1"/>
          </p:cNvSpPr>
          <p:nvPr>
            <p:ph type="sldImg"/>
          </p:nvPr>
        </p:nvSpPr>
        <p:spPr bwMode="auto">
          <a:noFill/>
          <a:ln>
            <a:solidFill>
              <a:srgbClr val="000000"/>
            </a:solidFill>
            <a:miter lim="800000"/>
            <a:headEnd/>
            <a:tailEnd/>
          </a:ln>
        </p:spPr>
      </p:sp>
      <p:sp>
        <p:nvSpPr>
          <p:cNvPr id="5325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6784CE-E050-4125-AD9D-655EB72446F2}" type="slidenum">
              <a:rPr lang="es-AR" smtClean="0"/>
              <a:pPr fontAlgn="base">
                <a:spcBef>
                  <a:spcPct val="0"/>
                </a:spcBef>
                <a:spcAft>
                  <a:spcPct val="0"/>
                </a:spcAft>
                <a:defRPr/>
              </a:pPr>
              <a:t>19</a:t>
            </a:fld>
            <a:endParaRPr lang="es-A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TextEdit="1"/>
          </p:cNvSpPr>
          <p:nvPr>
            <p:ph type="sldImg"/>
          </p:nvPr>
        </p:nvSpPr>
        <p:spPr bwMode="auto">
          <a:noFill/>
          <a:ln>
            <a:solidFill>
              <a:srgbClr val="000000"/>
            </a:solidFill>
            <a:miter lim="800000"/>
            <a:headEnd/>
            <a:tailEnd/>
          </a:ln>
        </p:spPr>
      </p:sp>
      <p:sp>
        <p:nvSpPr>
          <p:cNvPr id="5427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614532-AE76-4C3F-A899-D841973D8CBF}" type="slidenum">
              <a:rPr lang="es-AR" smtClean="0"/>
              <a:pPr fontAlgn="base">
                <a:spcBef>
                  <a:spcPct val="0"/>
                </a:spcBef>
                <a:spcAft>
                  <a:spcPct val="0"/>
                </a:spcAft>
                <a:defRPr/>
              </a:pPr>
              <a:t>20</a:t>
            </a:fld>
            <a:endParaRPr lang="es-A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noFill/>
          <a:ln>
            <a:solidFill>
              <a:srgbClr val="000000"/>
            </a:solidFill>
            <a:miter lim="800000"/>
            <a:headEnd/>
            <a:tailEnd/>
          </a:ln>
        </p:spPr>
      </p:sp>
      <p:sp>
        <p:nvSpPr>
          <p:cNvPr id="5529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D0336C-CC80-40D6-A0FD-5498DAC60A33}" type="slidenum">
              <a:rPr lang="es-AR" smtClean="0"/>
              <a:pPr fontAlgn="base">
                <a:spcBef>
                  <a:spcPct val="0"/>
                </a:spcBef>
                <a:spcAft>
                  <a:spcPct val="0"/>
                </a:spcAft>
                <a:defRPr/>
              </a:pPr>
              <a:t>21</a:t>
            </a:fld>
            <a:endParaRPr lang="es-A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TextEdit="1"/>
          </p:cNvSpPr>
          <p:nvPr>
            <p:ph type="sldImg"/>
          </p:nvPr>
        </p:nvSpPr>
        <p:spPr bwMode="auto">
          <a:noFill/>
          <a:ln>
            <a:solidFill>
              <a:srgbClr val="000000"/>
            </a:solidFill>
            <a:miter lim="800000"/>
            <a:headEnd/>
            <a:tailEnd/>
          </a:ln>
        </p:spPr>
      </p:sp>
      <p:sp>
        <p:nvSpPr>
          <p:cNvPr id="389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5604"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61A194-9054-4943-BA67-01295B928B17}" type="slidenum">
              <a:rPr lang="es-AR" smtClean="0"/>
              <a:pPr fontAlgn="base">
                <a:spcBef>
                  <a:spcPct val="0"/>
                </a:spcBef>
                <a:spcAft>
                  <a:spcPct val="0"/>
                </a:spcAft>
                <a:defRPr/>
              </a:pPr>
              <a:t>2</a:t>
            </a:fld>
            <a:endParaRPr lang="es-A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TextEdit="1"/>
          </p:cNvSpPr>
          <p:nvPr>
            <p:ph type="sldImg"/>
          </p:nvPr>
        </p:nvSpPr>
        <p:spPr bwMode="auto">
          <a:noFill/>
          <a:ln>
            <a:solidFill>
              <a:srgbClr val="000000"/>
            </a:solidFill>
            <a:miter lim="800000"/>
            <a:headEnd/>
            <a:tailEnd/>
          </a:ln>
        </p:spPr>
      </p:sp>
      <p:sp>
        <p:nvSpPr>
          <p:cNvPr id="5632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A71617-F3C1-4F3A-9CB9-5B734B390FCD}" type="slidenum">
              <a:rPr lang="es-AR" smtClean="0"/>
              <a:pPr fontAlgn="base">
                <a:spcBef>
                  <a:spcPct val="0"/>
                </a:spcBef>
                <a:spcAft>
                  <a:spcPct val="0"/>
                </a:spcAft>
                <a:defRPr/>
              </a:pPr>
              <a:t>22</a:t>
            </a:fld>
            <a:endParaRPr lang="es-A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TextEdit="1"/>
          </p:cNvSpPr>
          <p:nvPr>
            <p:ph type="sldImg"/>
          </p:nvPr>
        </p:nvSpPr>
        <p:spPr bwMode="auto">
          <a:noFill/>
          <a:ln>
            <a:solidFill>
              <a:srgbClr val="000000"/>
            </a:solidFill>
            <a:miter lim="800000"/>
            <a:headEnd/>
            <a:tailEnd/>
          </a:ln>
        </p:spPr>
      </p:sp>
      <p:sp>
        <p:nvSpPr>
          <p:cNvPr id="5837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AE6E86-11FB-4442-AA44-E99B10C92A8D}" type="slidenum">
              <a:rPr lang="es-AR" smtClean="0"/>
              <a:pPr fontAlgn="base">
                <a:spcBef>
                  <a:spcPct val="0"/>
                </a:spcBef>
                <a:spcAft>
                  <a:spcPct val="0"/>
                </a:spcAft>
                <a:defRPr/>
              </a:pPr>
              <a:t>23</a:t>
            </a:fld>
            <a:endParaRPr lang="es-A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BBA5C5-5E61-4D3C-B8C7-71C94B88EF79}" type="slidenum">
              <a:rPr lang="es-AR" smtClean="0"/>
              <a:pPr fontAlgn="base">
                <a:spcBef>
                  <a:spcPct val="0"/>
                </a:spcBef>
                <a:spcAft>
                  <a:spcPct val="0"/>
                </a:spcAft>
                <a:defRPr/>
              </a:pPr>
              <a:t>24</a:t>
            </a:fld>
            <a:endParaRPr lang="es-A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p:spPr>
      </p:sp>
      <p:sp>
        <p:nvSpPr>
          <p:cNvPr id="6041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FC706B-1AB7-47FE-B8A7-01FA17247E62}" type="slidenum">
              <a:rPr lang="es-AR" smtClean="0"/>
              <a:pPr fontAlgn="base">
                <a:spcBef>
                  <a:spcPct val="0"/>
                </a:spcBef>
                <a:spcAft>
                  <a:spcPct val="0"/>
                </a:spcAft>
                <a:defRPr/>
              </a:pPr>
              <a:t>25</a:t>
            </a:fld>
            <a:endParaRPr lang="es-A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p:spPr>
      </p:sp>
      <p:sp>
        <p:nvSpPr>
          <p:cNvPr id="6144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0237E1-B748-4222-A576-8F1E34E63A35}" type="slidenum">
              <a:rPr lang="es-AR" smtClean="0"/>
              <a:pPr fontAlgn="base">
                <a:spcBef>
                  <a:spcPct val="0"/>
                </a:spcBef>
                <a:spcAft>
                  <a:spcPct val="0"/>
                </a:spcAft>
                <a:defRPr/>
              </a:pPr>
              <a:t>26</a:t>
            </a:fld>
            <a:endParaRPr lang="es-A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p:spPr>
      </p:sp>
      <p:sp>
        <p:nvSpPr>
          <p:cNvPr id="6246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65DC43-981C-42FD-902E-85456FB949D1}" type="slidenum">
              <a:rPr lang="es-AR" smtClean="0"/>
              <a:pPr fontAlgn="base">
                <a:spcBef>
                  <a:spcPct val="0"/>
                </a:spcBef>
                <a:spcAft>
                  <a:spcPct val="0"/>
                </a:spcAft>
                <a:defRPr/>
              </a:pPr>
              <a:t>27</a:t>
            </a:fld>
            <a:endParaRPr lang="es-A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TextEdit="1"/>
          </p:cNvSpPr>
          <p:nvPr>
            <p:ph type="sldImg"/>
          </p:nvPr>
        </p:nvSpPr>
        <p:spPr bwMode="auto">
          <a:noFill/>
          <a:ln>
            <a:solidFill>
              <a:srgbClr val="000000"/>
            </a:solidFill>
            <a:miter lim="800000"/>
            <a:headEnd/>
            <a:tailEnd/>
          </a:ln>
        </p:spPr>
      </p:sp>
      <p:sp>
        <p:nvSpPr>
          <p:cNvPr id="6349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87177C1-50C8-4452-8D83-54E254BB5A73}" type="slidenum">
              <a:rPr lang="es-AR" smtClean="0"/>
              <a:pPr fontAlgn="base">
                <a:spcBef>
                  <a:spcPct val="0"/>
                </a:spcBef>
                <a:spcAft>
                  <a:spcPct val="0"/>
                </a:spcAft>
                <a:defRPr/>
              </a:pPr>
              <a:t>28</a:t>
            </a:fld>
            <a:endParaRPr lang="es-A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p:spPr>
      </p:sp>
      <p:sp>
        <p:nvSpPr>
          <p:cNvPr id="645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9FFED4-5539-4065-BD5B-18FDC96F5A8C}" type="slidenum">
              <a:rPr lang="es-AR" smtClean="0"/>
              <a:pPr fontAlgn="base">
                <a:spcBef>
                  <a:spcPct val="0"/>
                </a:spcBef>
                <a:spcAft>
                  <a:spcPct val="0"/>
                </a:spcAft>
                <a:defRPr/>
              </a:pPr>
              <a:t>29</a:t>
            </a:fld>
            <a:endParaRPr lang="es-A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C90ABD-997B-491A-91FA-D26DCE9E2B51}" type="slidenum">
              <a:rPr lang="es-AR" smtClean="0"/>
              <a:pPr fontAlgn="base">
                <a:spcBef>
                  <a:spcPct val="0"/>
                </a:spcBef>
                <a:spcAft>
                  <a:spcPct val="0"/>
                </a:spcAft>
                <a:defRPr/>
              </a:pPr>
              <a:t>30</a:t>
            </a:fld>
            <a:endParaRPr lang="es-A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p:spPr>
      </p:sp>
      <p:sp>
        <p:nvSpPr>
          <p:cNvPr id="645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9FFED4-5539-4065-BD5B-18FDC96F5A8C}" type="slidenum">
              <a:rPr lang="es-AR" smtClean="0"/>
              <a:pPr fontAlgn="base">
                <a:spcBef>
                  <a:spcPct val="0"/>
                </a:spcBef>
                <a:spcAft>
                  <a:spcPct val="0"/>
                </a:spcAft>
                <a:defRPr/>
              </a:pPr>
              <a:t>31</a:t>
            </a:fld>
            <a:endParaRPr lang="es-A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TextEdit="1"/>
          </p:cNvSpPr>
          <p:nvPr>
            <p:ph type="sldImg"/>
          </p:nvPr>
        </p:nvSpPr>
        <p:spPr bwMode="auto">
          <a:noFill/>
          <a:ln>
            <a:solidFill>
              <a:srgbClr val="000000"/>
            </a:solidFill>
            <a:miter lim="800000"/>
            <a:headEnd/>
            <a:tailEnd/>
          </a:ln>
        </p:spPr>
      </p:sp>
      <p:sp>
        <p:nvSpPr>
          <p:cNvPr id="399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3556"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EB591D-4299-42E0-8D2A-10EB6F449E0A}" type="slidenum">
              <a:rPr lang="es-AR" smtClean="0"/>
              <a:pPr fontAlgn="base">
                <a:spcBef>
                  <a:spcPct val="0"/>
                </a:spcBef>
                <a:spcAft>
                  <a:spcPct val="0"/>
                </a:spcAft>
                <a:defRPr/>
              </a:pPr>
              <a:t>3</a:t>
            </a:fld>
            <a:endParaRPr lang="es-A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TextEdit="1"/>
          </p:cNvSpPr>
          <p:nvPr>
            <p:ph type="sldImg"/>
          </p:nvPr>
        </p:nvSpPr>
        <p:spPr bwMode="auto">
          <a:noFill/>
          <a:ln>
            <a:solidFill>
              <a:srgbClr val="000000"/>
            </a:solidFill>
            <a:miter lim="800000"/>
            <a:headEnd/>
            <a:tailEnd/>
          </a:ln>
        </p:spPr>
      </p:sp>
      <p:sp>
        <p:nvSpPr>
          <p:cNvPr id="665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08E592B-0CFD-4CA2-83C5-E35408E88E68}" type="slidenum">
              <a:rPr lang="es-AR" smtClean="0"/>
              <a:pPr fontAlgn="base">
                <a:spcBef>
                  <a:spcPct val="0"/>
                </a:spcBef>
                <a:spcAft>
                  <a:spcPct val="0"/>
                </a:spcAft>
                <a:defRPr/>
              </a:pPr>
              <a:t>32</a:t>
            </a:fld>
            <a:endParaRPr lang="es-A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TextEdit="1"/>
          </p:cNvSpPr>
          <p:nvPr>
            <p:ph type="sldImg"/>
          </p:nvPr>
        </p:nvSpPr>
        <p:spPr bwMode="auto">
          <a:noFill/>
          <a:ln>
            <a:solidFill>
              <a:srgbClr val="000000"/>
            </a:solidFill>
            <a:miter lim="800000"/>
            <a:headEnd/>
            <a:tailEnd/>
          </a:ln>
        </p:spPr>
      </p:sp>
      <p:sp>
        <p:nvSpPr>
          <p:cNvPr id="6758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BA6227-8D0A-495D-AAB8-49F010400C27}" type="slidenum">
              <a:rPr lang="es-AR" smtClean="0"/>
              <a:pPr fontAlgn="base">
                <a:spcBef>
                  <a:spcPct val="0"/>
                </a:spcBef>
                <a:spcAft>
                  <a:spcPct val="0"/>
                </a:spcAft>
                <a:defRPr/>
              </a:pPr>
              <a:t>33</a:t>
            </a:fld>
            <a:endParaRPr lang="es-A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64E376-B68F-4CE8-BD2D-E5A379F44A2D}" type="slidenum">
              <a:rPr lang="es-AR" smtClean="0"/>
              <a:pPr fontAlgn="base">
                <a:spcBef>
                  <a:spcPct val="0"/>
                </a:spcBef>
                <a:spcAft>
                  <a:spcPct val="0"/>
                </a:spcAft>
                <a:defRPr/>
              </a:pPr>
              <a:t>34</a:t>
            </a:fld>
            <a:endParaRPr lang="es-A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p:spPr>
      </p:sp>
      <p:sp>
        <p:nvSpPr>
          <p:cNvPr id="6861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99E765-1395-4C91-8F14-1415EDF96C70}" type="slidenum">
              <a:rPr lang="es-AR" smtClean="0"/>
              <a:pPr fontAlgn="base">
                <a:spcBef>
                  <a:spcPct val="0"/>
                </a:spcBef>
                <a:spcAft>
                  <a:spcPct val="0"/>
                </a:spcAft>
                <a:defRPr/>
              </a:pPr>
              <a:t>35</a:t>
            </a:fld>
            <a:endParaRPr lang="es-A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p:spPr>
      </p:sp>
      <p:sp>
        <p:nvSpPr>
          <p:cNvPr id="6963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1748"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8D4D90-9CCA-451E-AAAE-21F3CB1BC0A3}" type="slidenum">
              <a:rPr lang="es-AR" smtClean="0"/>
              <a:pPr fontAlgn="base">
                <a:spcBef>
                  <a:spcPct val="0"/>
                </a:spcBef>
                <a:spcAft>
                  <a:spcPct val="0"/>
                </a:spcAft>
                <a:defRPr/>
              </a:pPr>
              <a:t>36</a:t>
            </a:fld>
            <a:endParaRPr lang="es-A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TextEdit="1"/>
          </p:cNvSpPr>
          <p:nvPr>
            <p:ph type="sldImg"/>
          </p:nvPr>
        </p:nvSpPr>
        <p:spPr bwMode="auto">
          <a:noFill/>
          <a:ln>
            <a:solidFill>
              <a:srgbClr val="000000"/>
            </a:solidFill>
            <a:miter lim="800000"/>
            <a:headEnd/>
            <a:tailEnd/>
          </a:ln>
        </p:spPr>
      </p:sp>
      <p:sp>
        <p:nvSpPr>
          <p:cNvPr id="4096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3556"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CC852B-3416-4217-93C9-E9EB6721482B}" type="slidenum">
              <a:rPr lang="es-AR" smtClean="0"/>
              <a:pPr fontAlgn="base">
                <a:spcBef>
                  <a:spcPct val="0"/>
                </a:spcBef>
                <a:spcAft>
                  <a:spcPct val="0"/>
                </a:spcAft>
                <a:defRPr/>
              </a:pPr>
              <a:t>4</a:t>
            </a:fld>
            <a:endParaRPr lang="es-A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TextEdit="1"/>
          </p:cNvSpPr>
          <p:nvPr>
            <p:ph type="sldImg"/>
          </p:nvPr>
        </p:nvSpPr>
        <p:spPr bwMode="auto">
          <a:noFill/>
          <a:ln>
            <a:solidFill>
              <a:srgbClr val="000000"/>
            </a:solidFill>
            <a:miter lim="800000"/>
            <a:headEnd/>
            <a:tailEnd/>
          </a:ln>
        </p:spPr>
      </p:sp>
      <p:sp>
        <p:nvSpPr>
          <p:cNvPr id="4198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8676"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AC52417-C427-4519-8D6A-84867CE49075}" type="slidenum">
              <a:rPr lang="es-AR" smtClean="0"/>
              <a:pPr fontAlgn="base">
                <a:spcBef>
                  <a:spcPct val="0"/>
                </a:spcBef>
                <a:spcAft>
                  <a:spcPct val="0"/>
                </a:spcAft>
                <a:defRPr/>
              </a:pPr>
              <a:t>5</a:t>
            </a:fld>
            <a:endParaRPr lang="es-A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8676"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E06C82-832D-4615-8721-63E9FF958500}" type="slidenum">
              <a:rPr lang="es-AR" smtClean="0"/>
              <a:pPr fontAlgn="base">
                <a:spcBef>
                  <a:spcPct val="0"/>
                </a:spcBef>
                <a:spcAft>
                  <a:spcPct val="0"/>
                </a:spcAft>
                <a:defRPr/>
              </a:pPr>
              <a:t>6</a:t>
            </a:fld>
            <a:endParaRPr lang="es-A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TextEdit="1"/>
          </p:cNvSpPr>
          <p:nvPr>
            <p:ph type="sldImg"/>
          </p:nvPr>
        </p:nvSpPr>
        <p:spPr bwMode="auto">
          <a:noFill/>
          <a:ln>
            <a:solidFill>
              <a:srgbClr val="000000"/>
            </a:solidFill>
            <a:miter lim="800000"/>
            <a:headEnd/>
            <a:tailEnd/>
          </a:ln>
        </p:spPr>
      </p:sp>
      <p:sp>
        <p:nvSpPr>
          <p:cNvPr id="4505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8676"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D386A-BB2C-45FD-AC70-940358A5433D}" type="slidenum">
              <a:rPr lang="es-AR" smtClean="0"/>
              <a:pPr fontAlgn="base">
                <a:spcBef>
                  <a:spcPct val="0"/>
                </a:spcBef>
                <a:spcAft>
                  <a:spcPct val="0"/>
                </a:spcAft>
                <a:defRPr/>
              </a:pPr>
              <a:t>7</a:t>
            </a:fld>
            <a:endParaRPr lang="es-A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29700"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412C772-1940-4CEE-AC42-063C130C443E}" type="slidenum">
              <a:rPr lang="es-AR" smtClean="0"/>
              <a:pPr fontAlgn="base">
                <a:spcBef>
                  <a:spcPct val="0"/>
                </a:spcBef>
                <a:spcAft>
                  <a:spcPct val="0"/>
                </a:spcAft>
                <a:defRPr/>
              </a:pPr>
              <a:t>8</a:t>
            </a:fld>
            <a:endParaRPr lang="es-A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p:spPr>
      </p:sp>
      <p:sp>
        <p:nvSpPr>
          <p:cNvPr id="4710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AR" smtClean="0"/>
          </a:p>
        </p:txBody>
      </p:sp>
      <p:sp>
        <p:nvSpPr>
          <p:cNvPr id="30724" name="Rectangle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6D09D5-D60F-478A-B527-520322AC2B65}" type="slidenum">
              <a:rPr lang="es-AR" smtClean="0"/>
              <a:pPr fontAlgn="base">
                <a:spcBef>
                  <a:spcPct val="0"/>
                </a:spcBef>
                <a:spcAft>
                  <a:spcPct val="0"/>
                </a:spcAft>
                <a:defRPr/>
              </a:pPr>
              <a:t>9</a:t>
            </a:fld>
            <a:endParaRPr lang="es-A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lvl1pPr>
              <a:defRPr/>
            </a:lvl1pPr>
          </a:lstStyle>
          <a:p>
            <a:pPr>
              <a:defRPr/>
            </a:pPr>
            <a:fld id="{20BF3D4E-52D5-447D-A75A-40817DC67017}" type="datetimeFigureOut">
              <a:rPr lang="es-AR"/>
              <a:pPr>
                <a:defRPr/>
              </a:pPr>
              <a:t>3/9/2017</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808EF950-5C0E-4F7E-A9F3-102A49FC5037}" type="slidenum">
              <a:rPr lang="es-AR"/>
              <a:pPr>
                <a:defRPr/>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5283B6F9-6047-48DF-8AFE-65BA3EB96412}" type="datetimeFigureOut">
              <a:rPr lang="es-AR"/>
              <a:pPr>
                <a:defRPr/>
              </a:pPr>
              <a:t>3/9/2017</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7384127E-0189-4467-958D-8F0F60403F64}" type="slidenum">
              <a:rPr lang="es-AR"/>
              <a:pPr>
                <a:defRPr/>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6ED8387E-4842-45CC-A500-27270F2DBF1D}" type="datetimeFigureOut">
              <a:rPr lang="es-AR"/>
              <a:pPr>
                <a:defRPr/>
              </a:pPr>
              <a:t>3/9/2017</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0738ED21-2F2A-4B8F-BBE2-BECF3C625C93}" type="slidenum">
              <a:rPr lang="es-AR"/>
              <a:pPr>
                <a:defRPr/>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pPr>
              <a:defRPr/>
            </a:pPr>
            <a:fld id="{E162BF3D-87E5-4852-AADC-6F58D1CEE9DC}" type="datetimeFigureOut">
              <a:rPr lang="es-AR"/>
              <a:pPr>
                <a:defRPr/>
              </a:pPr>
              <a:t>3/9/2017</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A62BEE1C-B59A-4E54-A71E-3576EDFADF38}" type="slidenum">
              <a:rPr lang="es-AR"/>
              <a:pPr>
                <a:defRPr/>
              </a:pPr>
              <a:t>‹Nº›</a:t>
            </a:fld>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920EE9D8-90E7-451D-A7BA-FF488EDA68CF}" type="datetimeFigureOut">
              <a:rPr lang="es-AR"/>
              <a:pPr>
                <a:defRPr/>
              </a:pPr>
              <a:t>3/9/2017</a:t>
            </a:fld>
            <a:endParaRPr lang="es-AR"/>
          </a:p>
        </p:txBody>
      </p:sp>
      <p:sp>
        <p:nvSpPr>
          <p:cNvPr id="5" name="4 Marcador de pie de página"/>
          <p:cNvSpPr>
            <a:spLocks noGrp="1"/>
          </p:cNvSpPr>
          <p:nvPr>
            <p:ph type="ftr" sz="quarter" idx="11"/>
          </p:nvPr>
        </p:nvSpPr>
        <p:spPr/>
        <p:txBody>
          <a:bodyPr/>
          <a:lstStyle>
            <a:lvl1pPr>
              <a:defRPr/>
            </a:lvl1pPr>
          </a:lstStyle>
          <a:p>
            <a:pPr>
              <a:defRPr/>
            </a:pPr>
            <a:endParaRPr lang="es-AR"/>
          </a:p>
        </p:txBody>
      </p:sp>
      <p:sp>
        <p:nvSpPr>
          <p:cNvPr id="6" name="5 Marcador de número de diapositiva"/>
          <p:cNvSpPr>
            <a:spLocks noGrp="1"/>
          </p:cNvSpPr>
          <p:nvPr>
            <p:ph type="sldNum" sz="quarter" idx="12"/>
          </p:nvPr>
        </p:nvSpPr>
        <p:spPr/>
        <p:txBody>
          <a:bodyPr/>
          <a:lstStyle>
            <a:lvl1pPr>
              <a:defRPr/>
            </a:lvl1pPr>
          </a:lstStyle>
          <a:p>
            <a:pPr>
              <a:defRPr/>
            </a:pPr>
            <a:fld id="{28975259-42D2-461C-9312-DAE9AF548CA6}" type="slidenum">
              <a:rPr lang="es-AR"/>
              <a:pPr>
                <a:defRPr/>
              </a:pPr>
              <a:t>‹Nº›</a:t>
            </a:fld>
            <a:endParaRPr lang="es-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3 Marcador de fecha"/>
          <p:cNvSpPr>
            <a:spLocks noGrp="1"/>
          </p:cNvSpPr>
          <p:nvPr>
            <p:ph type="dt" sz="half" idx="10"/>
          </p:nvPr>
        </p:nvSpPr>
        <p:spPr/>
        <p:txBody>
          <a:bodyPr/>
          <a:lstStyle>
            <a:lvl1pPr>
              <a:defRPr/>
            </a:lvl1pPr>
          </a:lstStyle>
          <a:p>
            <a:pPr>
              <a:defRPr/>
            </a:pPr>
            <a:fld id="{C849CE03-1553-4C92-9B37-9EECC1BBD26B}" type="datetimeFigureOut">
              <a:rPr lang="es-AR"/>
              <a:pPr>
                <a:defRPr/>
              </a:pPr>
              <a:t>3/9/2017</a:t>
            </a:fld>
            <a:endParaRPr lang="es-AR"/>
          </a:p>
        </p:txBody>
      </p:sp>
      <p:sp>
        <p:nvSpPr>
          <p:cNvPr id="6" name="4 Marcador de pie de página"/>
          <p:cNvSpPr>
            <a:spLocks noGrp="1"/>
          </p:cNvSpPr>
          <p:nvPr>
            <p:ph type="ftr" sz="quarter" idx="11"/>
          </p:nvPr>
        </p:nvSpPr>
        <p:spPr/>
        <p:txBody>
          <a:bodyPr/>
          <a:lstStyle>
            <a:lvl1pPr>
              <a:defRPr/>
            </a:lvl1pPr>
          </a:lstStyle>
          <a:p>
            <a:pPr>
              <a:defRPr/>
            </a:pPr>
            <a:endParaRPr lang="es-AR"/>
          </a:p>
        </p:txBody>
      </p:sp>
      <p:sp>
        <p:nvSpPr>
          <p:cNvPr id="7" name="5 Marcador de número de diapositiva"/>
          <p:cNvSpPr>
            <a:spLocks noGrp="1"/>
          </p:cNvSpPr>
          <p:nvPr>
            <p:ph type="sldNum" sz="quarter" idx="12"/>
          </p:nvPr>
        </p:nvSpPr>
        <p:spPr/>
        <p:txBody>
          <a:bodyPr/>
          <a:lstStyle>
            <a:lvl1pPr>
              <a:defRPr/>
            </a:lvl1pPr>
          </a:lstStyle>
          <a:p>
            <a:pPr>
              <a:defRPr/>
            </a:pPr>
            <a:fld id="{AC8DF53D-1B56-4468-9014-C5AC3DCC2FEB}" type="slidenum">
              <a:rPr lang="es-AR"/>
              <a:pPr>
                <a:defRPr/>
              </a:pPr>
              <a:t>‹Nº›</a:t>
            </a:fld>
            <a:endParaRPr lang="es-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3 Marcador de fecha"/>
          <p:cNvSpPr>
            <a:spLocks noGrp="1"/>
          </p:cNvSpPr>
          <p:nvPr>
            <p:ph type="dt" sz="half" idx="10"/>
          </p:nvPr>
        </p:nvSpPr>
        <p:spPr/>
        <p:txBody>
          <a:bodyPr/>
          <a:lstStyle>
            <a:lvl1pPr>
              <a:defRPr/>
            </a:lvl1pPr>
          </a:lstStyle>
          <a:p>
            <a:pPr>
              <a:defRPr/>
            </a:pPr>
            <a:fld id="{813A7D61-5F0C-47EF-8594-0278F349C6DB}" type="datetimeFigureOut">
              <a:rPr lang="es-AR"/>
              <a:pPr>
                <a:defRPr/>
              </a:pPr>
              <a:t>3/9/2017</a:t>
            </a:fld>
            <a:endParaRPr lang="es-AR"/>
          </a:p>
        </p:txBody>
      </p:sp>
      <p:sp>
        <p:nvSpPr>
          <p:cNvPr id="8" name="4 Marcador de pie de página"/>
          <p:cNvSpPr>
            <a:spLocks noGrp="1"/>
          </p:cNvSpPr>
          <p:nvPr>
            <p:ph type="ftr" sz="quarter" idx="11"/>
          </p:nvPr>
        </p:nvSpPr>
        <p:spPr/>
        <p:txBody>
          <a:bodyPr/>
          <a:lstStyle>
            <a:lvl1pPr>
              <a:defRPr/>
            </a:lvl1pPr>
          </a:lstStyle>
          <a:p>
            <a:pPr>
              <a:defRPr/>
            </a:pPr>
            <a:endParaRPr lang="es-AR"/>
          </a:p>
        </p:txBody>
      </p:sp>
      <p:sp>
        <p:nvSpPr>
          <p:cNvPr id="9" name="5 Marcador de número de diapositiva"/>
          <p:cNvSpPr>
            <a:spLocks noGrp="1"/>
          </p:cNvSpPr>
          <p:nvPr>
            <p:ph type="sldNum" sz="quarter" idx="12"/>
          </p:nvPr>
        </p:nvSpPr>
        <p:spPr/>
        <p:txBody>
          <a:bodyPr/>
          <a:lstStyle>
            <a:lvl1pPr>
              <a:defRPr/>
            </a:lvl1pPr>
          </a:lstStyle>
          <a:p>
            <a:pPr>
              <a:defRPr/>
            </a:pPr>
            <a:fld id="{EB065446-CD4E-4B82-AA8D-63F3181A2BE4}" type="slidenum">
              <a:rPr lang="es-AR"/>
              <a:pPr>
                <a:defRPr/>
              </a:pPr>
              <a:t>‹Nº›</a:t>
            </a:fld>
            <a:endParaRPr lang="es-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3 Marcador de fecha"/>
          <p:cNvSpPr>
            <a:spLocks noGrp="1"/>
          </p:cNvSpPr>
          <p:nvPr>
            <p:ph type="dt" sz="half" idx="10"/>
          </p:nvPr>
        </p:nvSpPr>
        <p:spPr/>
        <p:txBody>
          <a:bodyPr/>
          <a:lstStyle>
            <a:lvl1pPr>
              <a:defRPr/>
            </a:lvl1pPr>
          </a:lstStyle>
          <a:p>
            <a:pPr>
              <a:defRPr/>
            </a:pPr>
            <a:fld id="{665C9F55-1B6F-4000-84C4-3BFDAAD1CB38}" type="datetimeFigureOut">
              <a:rPr lang="es-AR"/>
              <a:pPr>
                <a:defRPr/>
              </a:pPr>
              <a:t>3/9/2017</a:t>
            </a:fld>
            <a:endParaRPr lang="es-AR"/>
          </a:p>
        </p:txBody>
      </p:sp>
      <p:sp>
        <p:nvSpPr>
          <p:cNvPr id="4" name="4 Marcador de pie de página"/>
          <p:cNvSpPr>
            <a:spLocks noGrp="1"/>
          </p:cNvSpPr>
          <p:nvPr>
            <p:ph type="ftr" sz="quarter" idx="11"/>
          </p:nvPr>
        </p:nvSpPr>
        <p:spPr/>
        <p:txBody>
          <a:bodyPr/>
          <a:lstStyle>
            <a:lvl1pPr>
              <a:defRPr/>
            </a:lvl1pPr>
          </a:lstStyle>
          <a:p>
            <a:pPr>
              <a:defRPr/>
            </a:pPr>
            <a:endParaRPr lang="es-AR"/>
          </a:p>
        </p:txBody>
      </p:sp>
      <p:sp>
        <p:nvSpPr>
          <p:cNvPr id="5" name="5 Marcador de número de diapositiva"/>
          <p:cNvSpPr>
            <a:spLocks noGrp="1"/>
          </p:cNvSpPr>
          <p:nvPr>
            <p:ph type="sldNum" sz="quarter" idx="12"/>
          </p:nvPr>
        </p:nvSpPr>
        <p:spPr/>
        <p:txBody>
          <a:bodyPr/>
          <a:lstStyle>
            <a:lvl1pPr>
              <a:defRPr/>
            </a:lvl1pPr>
          </a:lstStyle>
          <a:p>
            <a:pPr>
              <a:defRPr/>
            </a:pPr>
            <a:fld id="{1FAE5989-197C-460F-935B-3EA163C1FAA1}" type="slidenum">
              <a:rPr lang="es-AR"/>
              <a:pPr>
                <a:defRPr/>
              </a:pPr>
              <a:t>‹Nº›</a:t>
            </a:fld>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E0584104-573F-437F-8C02-0D7B8044ABF7}" type="datetimeFigureOut">
              <a:rPr lang="es-AR"/>
              <a:pPr>
                <a:defRPr/>
              </a:pPr>
              <a:t>3/9/2017</a:t>
            </a:fld>
            <a:endParaRPr lang="es-AR"/>
          </a:p>
        </p:txBody>
      </p:sp>
      <p:sp>
        <p:nvSpPr>
          <p:cNvPr id="3" name="4 Marcador de pie de página"/>
          <p:cNvSpPr>
            <a:spLocks noGrp="1"/>
          </p:cNvSpPr>
          <p:nvPr>
            <p:ph type="ftr" sz="quarter" idx="11"/>
          </p:nvPr>
        </p:nvSpPr>
        <p:spPr/>
        <p:txBody>
          <a:bodyPr/>
          <a:lstStyle>
            <a:lvl1pPr>
              <a:defRPr/>
            </a:lvl1pPr>
          </a:lstStyle>
          <a:p>
            <a:pPr>
              <a:defRPr/>
            </a:pPr>
            <a:endParaRPr lang="es-AR"/>
          </a:p>
        </p:txBody>
      </p:sp>
      <p:sp>
        <p:nvSpPr>
          <p:cNvPr id="4" name="5 Marcador de número de diapositiva"/>
          <p:cNvSpPr>
            <a:spLocks noGrp="1"/>
          </p:cNvSpPr>
          <p:nvPr>
            <p:ph type="sldNum" sz="quarter" idx="12"/>
          </p:nvPr>
        </p:nvSpPr>
        <p:spPr/>
        <p:txBody>
          <a:bodyPr/>
          <a:lstStyle>
            <a:lvl1pPr>
              <a:defRPr/>
            </a:lvl1pPr>
          </a:lstStyle>
          <a:p>
            <a:pPr>
              <a:defRPr/>
            </a:pPr>
            <a:fld id="{96C0D2F3-4F6D-4959-A293-92CCE3832C77}" type="slidenum">
              <a:rPr lang="es-AR"/>
              <a:pPr>
                <a:defRPr/>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FCE45B0-20A7-40F3-9788-3E259FAC9710}" type="datetimeFigureOut">
              <a:rPr lang="es-AR"/>
              <a:pPr>
                <a:defRPr/>
              </a:pPr>
              <a:t>3/9/2017</a:t>
            </a:fld>
            <a:endParaRPr lang="es-AR"/>
          </a:p>
        </p:txBody>
      </p:sp>
      <p:sp>
        <p:nvSpPr>
          <p:cNvPr id="6" name="4 Marcador de pie de página"/>
          <p:cNvSpPr>
            <a:spLocks noGrp="1"/>
          </p:cNvSpPr>
          <p:nvPr>
            <p:ph type="ftr" sz="quarter" idx="11"/>
          </p:nvPr>
        </p:nvSpPr>
        <p:spPr/>
        <p:txBody>
          <a:bodyPr/>
          <a:lstStyle>
            <a:lvl1pPr>
              <a:defRPr/>
            </a:lvl1pPr>
          </a:lstStyle>
          <a:p>
            <a:pPr>
              <a:defRPr/>
            </a:pPr>
            <a:endParaRPr lang="es-AR"/>
          </a:p>
        </p:txBody>
      </p:sp>
      <p:sp>
        <p:nvSpPr>
          <p:cNvPr id="7" name="5 Marcador de número de diapositiva"/>
          <p:cNvSpPr>
            <a:spLocks noGrp="1"/>
          </p:cNvSpPr>
          <p:nvPr>
            <p:ph type="sldNum" sz="quarter" idx="12"/>
          </p:nvPr>
        </p:nvSpPr>
        <p:spPr/>
        <p:txBody>
          <a:bodyPr/>
          <a:lstStyle>
            <a:lvl1pPr>
              <a:defRPr/>
            </a:lvl1pPr>
          </a:lstStyle>
          <a:p>
            <a:pPr>
              <a:defRPr/>
            </a:pPr>
            <a:fld id="{C50CCBDF-2D1E-4A57-998C-64FA677896B8}" type="slidenum">
              <a:rPr lang="es-AR"/>
              <a:pPr>
                <a:defRPr/>
              </a:pPr>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716DBDF7-1913-43AB-81DA-B4C83C0AC2C9}" type="datetimeFigureOut">
              <a:rPr lang="es-AR"/>
              <a:pPr>
                <a:defRPr/>
              </a:pPr>
              <a:t>3/9/2017</a:t>
            </a:fld>
            <a:endParaRPr lang="es-AR"/>
          </a:p>
        </p:txBody>
      </p:sp>
      <p:sp>
        <p:nvSpPr>
          <p:cNvPr id="6" name="4 Marcador de pie de página"/>
          <p:cNvSpPr>
            <a:spLocks noGrp="1"/>
          </p:cNvSpPr>
          <p:nvPr>
            <p:ph type="ftr" sz="quarter" idx="11"/>
          </p:nvPr>
        </p:nvSpPr>
        <p:spPr/>
        <p:txBody>
          <a:bodyPr/>
          <a:lstStyle>
            <a:lvl1pPr>
              <a:defRPr/>
            </a:lvl1pPr>
          </a:lstStyle>
          <a:p>
            <a:pPr>
              <a:defRPr/>
            </a:pPr>
            <a:endParaRPr lang="es-AR"/>
          </a:p>
        </p:txBody>
      </p:sp>
      <p:sp>
        <p:nvSpPr>
          <p:cNvPr id="7" name="5 Marcador de número de diapositiva"/>
          <p:cNvSpPr>
            <a:spLocks noGrp="1"/>
          </p:cNvSpPr>
          <p:nvPr>
            <p:ph type="sldNum" sz="quarter" idx="12"/>
          </p:nvPr>
        </p:nvSpPr>
        <p:spPr/>
        <p:txBody>
          <a:bodyPr/>
          <a:lstStyle>
            <a:lvl1pPr>
              <a:defRPr/>
            </a:lvl1pPr>
          </a:lstStyle>
          <a:p>
            <a:pPr>
              <a:defRPr/>
            </a:pPr>
            <a:fld id="{96F56598-AF23-4D6F-9482-AB33112CF95A}" type="slidenum">
              <a:rPr lang="es-AR"/>
              <a:pPr>
                <a:defRPr/>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AR" smtClean="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CAA95E1-9672-4111-BB79-CD8C8ACDF019}" type="datetimeFigureOut">
              <a:rPr lang="es-AR"/>
              <a:pPr>
                <a:defRPr/>
              </a:pPr>
              <a:t>3/9/2017</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AC8593F-1BFC-4663-BAD7-D9649F8B8882}" type="slidenum">
              <a:rPr lang="es-AR"/>
              <a:pPr>
                <a:defRPr/>
              </a:pPr>
              <a:t>‹Nº›</a:t>
            </a:fld>
            <a:endParaRPr lang="es-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8" name="Rectangle 6"/>
          <p:cNvSpPr>
            <a:spLocks noGrp="1"/>
          </p:cNvSpPr>
          <p:nvPr>
            <p:ph type="title"/>
          </p:nvPr>
        </p:nvSpPr>
        <p:spPr/>
        <p:txBody>
          <a:bodyPr rtlCol="0">
            <a:normAutofit fontScale="90000"/>
          </a:bodyPr>
          <a:lstStyle>
            <a:extLst/>
          </a:lstStyle>
          <a:p>
            <a:pPr eaLnBrk="1" fontAlgn="auto" hangingPunct="1">
              <a:spcAft>
                <a:spcPts val="0"/>
              </a:spcAft>
              <a:defRPr/>
            </a:pPr>
            <a:r>
              <a:rPr b="1" dirty="0" smtClean="0">
                <a:solidFill>
                  <a:srgbClr val="1FAD22"/>
                </a:solidFill>
              </a:rPr>
              <a:t>INTRODUCCIÓN:</a:t>
            </a:r>
            <a:br>
              <a:rPr b="1" dirty="0" smtClean="0">
                <a:solidFill>
                  <a:srgbClr val="1FAD22"/>
                </a:solidFill>
              </a:rPr>
            </a:br>
            <a:r>
              <a:rPr lang="es-AR" b="1" dirty="0" smtClean="0">
                <a:solidFill>
                  <a:srgbClr val="1FAD22"/>
                </a:solidFill>
              </a:rPr>
              <a:t>PROCESO PENAL</a:t>
            </a:r>
            <a:endParaRPr b="1" dirty="0">
              <a:solidFill>
                <a:srgbClr val="1FAD22"/>
              </a:solidFill>
            </a:endParaRPr>
          </a:p>
        </p:txBody>
      </p:sp>
      <p:sp>
        <p:nvSpPr>
          <p:cNvPr id="17" name="Rectangle 8"/>
          <p:cNvSpPr>
            <a:spLocks noGrp="1"/>
          </p:cNvSpPr>
          <p:nvPr>
            <p:ph idx="1"/>
          </p:nvPr>
        </p:nvSpPr>
        <p:spPr/>
        <p:txBody>
          <a:bodyPr rtlCol="0">
            <a:normAutofit lnSpcReduction="10000"/>
          </a:bodyPr>
          <a:lstStyle>
            <a:extLst/>
          </a:lstStyle>
          <a:p>
            <a:pPr eaLnBrk="1" fontAlgn="auto" hangingPunct="1">
              <a:spcAft>
                <a:spcPts val="0"/>
              </a:spcAft>
              <a:buFont typeface="Arial" pitchFamily="34" charset="0"/>
              <a:buChar char="•"/>
              <a:defRPr/>
            </a:pPr>
            <a:r>
              <a:rPr lang="es-AR" b="1" dirty="0" smtClean="0"/>
              <a:t>Proceso penal es una serie o sucesión progresiva de actos concatenados entre sí, cumplidos por los intervinientes en el proceso, regidos por el derecho procesal penal, orientados hacia la aplicación del Derecho Penal material.</a:t>
            </a:r>
          </a:p>
          <a:p>
            <a:pPr eaLnBrk="1" fontAlgn="auto" hangingPunct="1">
              <a:spcAft>
                <a:spcPts val="0"/>
              </a:spcAft>
              <a:buFont typeface="Arial" charset="0"/>
              <a:buNone/>
              <a:defRPr/>
            </a:pPr>
            <a:r>
              <a:rPr lang="es-AR" b="1" dirty="0" smtClean="0"/>
              <a:t>    La unidad de ese proceso, es el </a:t>
            </a:r>
            <a:r>
              <a:rPr lang="es-AR" b="1" u="sng" dirty="0" smtClean="0"/>
              <a:t>acto procesal</a:t>
            </a:r>
            <a:r>
              <a:rPr lang="es-AR" b="1" dirty="0" smtClean="0"/>
              <a:t>,  especie de acto jurídico con las particularidad propias del derecho de forma.</a:t>
            </a:r>
            <a:endParaRPr b="1" dirty="0" smtClean="0"/>
          </a:p>
        </p:txBody>
      </p:sp>
    </p:spTree>
  </p:cSld>
  <p:clrMapOvr>
    <a:masterClrMapping/>
  </p:clrMapOvr>
  <p:transition advTm="5000">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2291" name="Rectangle 6"/>
          <p:cNvSpPr>
            <a:spLocks noGrp="1"/>
          </p:cNvSpPr>
          <p:nvPr>
            <p:ph type="title"/>
          </p:nvPr>
        </p:nvSpPr>
        <p:spPr/>
        <p:txBody>
          <a:bodyPr/>
          <a:lstStyle/>
          <a:p>
            <a:pPr eaLnBrk="1" hangingPunct="1"/>
            <a:r>
              <a:rPr lang="es-AR" b="1" u="sng" smtClean="0">
                <a:solidFill>
                  <a:srgbClr val="92D050"/>
                </a:solidFill>
              </a:rPr>
              <a:t>FORMALIDADES DE LAS ACTAS</a:t>
            </a:r>
          </a:p>
        </p:txBody>
      </p:sp>
      <p:sp>
        <p:nvSpPr>
          <p:cNvPr id="14340" name="Rectangle 8"/>
          <p:cNvSpPr>
            <a:spLocks noGrp="1"/>
          </p:cNvSpPr>
          <p:nvPr>
            <p:ph idx="1"/>
          </p:nvPr>
        </p:nvSpPr>
        <p:spPr/>
        <p:txBody>
          <a:bodyPr/>
          <a:lstStyle/>
          <a:p>
            <a:pPr algn="ctr" eaLnBrk="1" hangingPunct="1">
              <a:buFont typeface="Arial" charset="0"/>
              <a:buNone/>
              <a:defRPr/>
            </a:pPr>
            <a:r>
              <a:rPr lang="es-AR" b="1" dirty="0" smtClean="0"/>
              <a:t>ARTICULO 118</a:t>
            </a:r>
          </a:p>
          <a:p>
            <a:pPr algn="just" eaLnBrk="1" hangingPunct="1">
              <a:buFont typeface="Arial" charset="0"/>
              <a:buNone/>
              <a:defRPr/>
            </a:pPr>
            <a:r>
              <a:rPr lang="es-AR" sz="1800" b="1" dirty="0" smtClean="0"/>
              <a:t>Las actas deberán contener:</a:t>
            </a:r>
          </a:p>
          <a:p>
            <a:pPr algn="just" eaLnBrk="1" hangingPunct="1">
              <a:buFont typeface="+mj-lt"/>
              <a:buAutoNum type="arabicPeriod"/>
              <a:defRPr/>
            </a:pPr>
            <a:r>
              <a:rPr lang="es-AR" sz="2800" b="1" u="sng" dirty="0" smtClean="0"/>
              <a:t>El lugar y la fecha</a:t>
            </a:r>
            <a:r>
              <a:rPr lang="es-AR" sz="2800" b="1" dirty="0" smtClean="0"/>
              <a:t> (condiciones tempo espaciales, repite la exigencia del art. 99)</a:t>
            </a:r>
          </a:p>
          <a:p>
            <a:pPr marL="0" algn="just" eaLnBrk="1" hangingPunct="1">
              <a:buFont typeface="+mj-lt"/>
              <a:buAutoNum type="arabicPeriod"/>
              <a:defRPr/>
            </a:pPr>
            <a:r>
              <a:rPr lang="es-AR" sz="2800" b="1" u="sng" dirty="0" smtClean="0"/>
              <a:t>El nombre y apellido de las personas que intervienen.</a:t>
            </a:r>
          </a:p>
          <a:p>
            <a:pPr marL="0" algn="just" eaLnBrk="1" hangingPunct="1">
              <a:buFont typeface="+mj-lt"/>
              <a:buAutoNum type="arabicPeriod"/>
              <a:defRPr/>
            </a:pPr>
            <a:r>
              <a:rPr lang="es-AR" sz="2800" b="1" u="sng" dirty="0" smtClean="0"/>
              <a:t>El motivo que haya impedido, en su caso, la intervención de las personas         obligadas a asistir.</a:t>
            </a:r>
          </a:p>
          <a:p>
            <a:pPr marL="0" algn="just" eaLnBrk="1" hangingPunct="1">
              <a:buFont typeface="+mj-lt"/>
              <a:buAutoNum type="arabicPeriod"/>
              <a:defRPr/>
            </a:pPr>
            <a:r>
              <a:rPr lang="es-AR" sz="2800" b="1" dirty="0" smtClean="0"/>
              <a:t>La indicación de las diligencias realizadas y su resultado.</a:t>
            </a:r>
          </a:p>
          <a:p>
            <a:pPr algn="just" eaLnBrk="1" hangingPunct="1">
              <a:buFont typeface="Arial" charset="0"/>
              <a:buNone/>
              <a:defRPr/>
            </a:pPr>
            <a:r>
              <a:rPr lang="es-AR" sz="2000" b="1" dirty="0" smtClean="0"/>
              <a:t>      </a:t>
            </a:r>
          </a:p>
          <a:p>
            <a:pPr algn="just" eaLnBrk="1" hangingPunct="1">
              <a:buFont typeface="Arial" charset="0"/>
              <a:buNone/>
              <a:defRPr/>
            </a:pPr>
            <a:endParaRPr lang="es-AR" sz="2400" b="1" dirty="0" smtClean="0"/>
          </a:p>
          <a:p>
            <a:pPr algn="just" eaLnBrk="1" hangingPunct="1">
              <a:buFont typeface="Arial" charset="0"/>
              <a:buNone/>
              <a:defRPr/>
            </a:pPr>
            <a:endParaRPr lang="es-AR" sz="2400" b="1" dirty="0" smtClean="0"/>
          </a:p>
          <a:p>
            <a:pPr algn="just" eaLnBrk="1" hangingPunct="1">
              <a:buFont typeface="Arial" charset="0"/>
              <a:buNone/>
              <a:defRPr/>
            </a:pPr>
            <a:endParaRPr lang="es-AR" b="1" dirty="0" smtClean="0"/>
          </a:p>
          <a:p>
            <a:pPr algn="just" eaLnBrk="1" hangingPunct="1">
              <a:buFont typeface="Arial" charset="0"/>
              <a:buNone/>
              <a:defRPr/>
            </a:pPr>
            <a:r>
              <a:rPr lang="es-AR" b="1" dirty="0" smtClean="0"/>
              <a:t>    </a:t>
            </a:r>
          </a:p>
          <a:p>
            <a:pPr algn="just" eaLnBrk="1" hangingPunct="1">
              <a:buFont typeface="Arial" charset="0"/>
              <a:buNone/>
              <a:defRPr/>
            </a:pPr>
            <a:endParaRPr lang="es-AR" b="1" dirty="0" smtClean="0"/>
          </a:p>
          <a:p>
            <a:pPr algn="just" eaLnBrk="1" hangingPunct="1">
              <a:buFont typeface="Arial" charset="0"/>
              <a:buNone/>
              <a:defRPr/>
            </a:pPr>
            <a:r>
              <a:rPr lang="es-AR" b="1" dirty="0" smtClean="0"/>
              <a:t>      </a:t>
            </a:r>
          </a:p>
          <a:p>
            <a:pPr algn="just" eaLnBrk="1" hangingPunct="1">
              <a:buFont typeface="Arial" charset="0"/>
              <a:buNone/>
              <a:defRPr/>
            </a:pPr>
            <a:r>
              <a:rPr lang="es-AR" sz="2400" b="1" dirty="0" smtClean="0"/>
              <a:t>    </a:t>
            </a:r>
          </a:p>
          <a:p>
            <a:pPr algn="just" eaLnBrk="1" hangingPunct="1">
              <a:buFont typeface="Arial" charset="0"/>
              <a:buNone/>
              <a:defRPr/>
            </a:pPr>
            <a:r>
              <a:rPr lang="es-AR" sz="2400" b="1" dirty="0" smtClean="0"/>
              <a:t>     </a:t>
            </a:r>
            <a:endParaRPr lang="es-AR" sz="2400" b="1" dirty="0" smtClean="0">
              <a:solidFill>
                <a:srgbClr val="FF0000"/>
              </a:solidFill>
            </a:endParaRPr>
          </a:p>
          <a:p>
            <a:pPr eaLnBrk="1" hangingPunct="1">
              <a:buFont typeface="Arial" charset="0"/>
              <a:buNone/>
              <a:defRPr/>
            </a:pPr>
            <a:endParaRPr lang="es-AR" b="1" dirty="0" smtClean="0"/>
          </a:p>
          <a:p>
            <a:pPr eaLnBrk="1" hangingPunct="1">
              <a:buFont typeface="Arial" charset="0"/>
              <a:buNone/>
              <a:defRPr/>
            </a:pPr>
            <a:endParaRPr lang="es-AR" b="1" dirty="0" smtClean="0"/>
          </a:p>
        </p:txBody>
      </p:sp>
    </p:spTree>
  </p:cSld>
  <p:clrMapOvr>
    <a:masterClrMapping/>
  </p:clrMapOvr>
  <p:transition advTm="5000">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2291" name="Rectangle 6"/>
          <p:cNvSpPr>
            <a:spLocks noGrp="1"/>
          </p:cNvSpPr>
          <p:nvPr>
            <p:ph type="title"/>
          </p:nvPr>
        </p:nvSpPr>
        <p:spPr/>
        <p:txBody>
          <a:bodyPr/>
          <a:lstStyle/>
          <a:p>
            <a:pPr eaLnBrk="1" hangingPunct="1"/>
            <a:r>
              <a:rPr lang="es-AR" b="1" u="sng" smtClean="0">
                <a:solidFill>
                  <a:srgbClr val="92D050"/>
                </a:solidFill>
              </a:rPr>
              <a:t>FORMALIDADES DE LAS ACTAS</a:t>
            </a:r>
          </a:p>
        </p:txBody>
      </p:sp>
      <p:sp>
        <p:nvSpPr>
          <p:cNvPr id="14340" name="Rectangle 8"/>
          <p:cNvSpPr>
            <a:spLocks noGrp="1"/>
          </p:cNvSpPr>
          <p:nvPr>
            <p:ph idx="1"/>
          </p:nvPr>
        </p:nvSpPr>
        <p:spPr/>
        <p:txBody>
          <a:bodyPr/>
          <a:lstStyle/>
          <a:p>
            <a:pPr algn="ctr" eaLnBrk="1" hangingPunct="1">
              <a:buFont typeface="Arial" charset="0"/>
              <a:buNone/>
              <a:defRPr/>
            </a:pPr>
            <a:r>
              <a:rPr lang="es-AR" b="1" dirty="0" smtClean="0"/>
              <a:t>ARTICULO 118</a:t>
            </a:r>
          </a:p>
          <a:p>
            <a:pPr algn="just" eaLnBrk="1" hangingPunct="1">
              <a:buFont typeface="Arial" charset="0"/>
              <a:buNone/>
              <a:defRPr/>
            </a:pPr>
            <a:r>
              <a:rPr lang="es-AR" sz="1800" b="1" dirty="0" smtClean="0"/>
              <a:t>Las actas deberán contener:</a:t>
            </a:r>
          </a:p>
          <a:p>
            <a:pPr marL="0" algn="just" eaLnBrk="1" hangingPunct="1">
              <a:buFont typeface="+mj-lt"/>
              <a:buAutoNum type="arabicPeriod"/>
              <a:defRPr/>
            </a:pPr>
            <a:r>
              <a:rPr lang="es-AR" sz="2400" b="1" dirty="0" smtClean="0"/>
              <a:t>Las declaraciones recibidas, si éstas fueron hechas espontáneamente o a requerimiento y si las dictaron los declarantes.</a:t>
            </a:r>
          </a:p>
          <a:p>
            <a:pPr marL="0" algn="just" eaLnBrk="1" hangingPunct="1">
              <a:buFont typeface="+mj-lt"/>
              <a:buAutoNum type="arabicPeriod"/>
              <a:defRPr/>
            </a:pPr>
            <a:r>
              <a:rPr lang="es-AR" sz="2400" b="1" u="sng" dirty="0" smtClean="0"/>
              <a:t>Concluida o suspendida la diligencia, el acta será  firmada, previa lectura, por todos los intervinientes que deban hacerlo.</a:t>
            </a:r>
          </a:p>
          <a:p>
            <a:pPr marL="0" algn="just" eaLnBrk="1" hangingPunct="1">
              <a:buFont typeface="+mj-lt"/>
              <a:buAutoNum type="arabicPeriod"/>
              <a:defRPr/>
            </a:pPr>
            <a:r>
              <a:rPr lang="es-AR" sz="2400" b="1" u="sng" dirty="0" smtClean="0"/>
              <a:t>Cuando alguno no pudiere o no quisiere firmar, se hará  mención de ello.</a:t>
            </a:r>
          </a:p>
          <a:p>
            <a:pPr marL="0" algn="just" eaLnBrk="1" hangingPunct="1">
              <a:buFont typeface="+mj-lt"/>
              <a:buAutoNum type="arabicPeriod"/>
              <a:defRPr/>
            </a:pPr>
            <a:r>
              <a:rPr lang="es-AR" sz="2400" b="1" u="sng" dirty="0" smtClean="0"/>
              <a:t>Si tuviere que firmar una persona ciega o una analfabeta, se les informará  que el acta puede ser leída y en su caso suscripta por una persona de su confianza, lo que se hará  constar".</a:t>
            </a:r>
          </a:p>
          <a:p>
            <a:pPr algn="just" eaLnBrk="1" hangingPunct="1">
              <a:buFont typeface="Arial" charset="0"/>
              <a:buNone/>
              <a:defRPr/>
            </a:pPr>
            <a:r>
              <a:rPr lang="es-AR" sz="2000" b="1" dirty="0" smtClean="0"/>
              <a:t>      </a:t>
            </a:r>
          </a:p>
          <a:p>
            <a:pPr algn="just" eaLnBrk="1" hangingPunct="1">
              <a:buFont typeface="Arial" charset="0"/>
              <a:buNone/>
              <a:defRPr/>
            </a:pPr>
            <a:endParaRPr lang="es-AR" sz="2400" b="1" dirty="0" smtClean="0"/>
          </a:p>
          <a:p>
            <a:pPr algn="just" eaLnBrk="1" hangingPunct="1">
              <a:buFont typeface="Arial" charset="0"/>
              <a:buNone/>
              <a:defRPr/>
            </a:pPr>
            <a:endParaRPr lang="es-AR" sz="2400" b="1" dirty="0" smtClean="0"/>
          </a:p>
          <a:p>
            <a:pPr algn="just" eaLnBrk="1" hangingPunct="1">
              <a:buFont typeface="Arial" charset="0"/>
              <a:buNone/>
              <a:defRPr/>
            </a:pPr>
            <a:endParaRPr lang="es-AR" b="1" dirty="0" smtClean="0"/>
          </a:p>
          <a:p>
            <a:pPr algn="just" eaLnBrk="1" hangingPunct="1">
              <a:buFont typeface="Arial" charset="0"/>
              <a:buNone/>
              <a:defRPr/>
            </a:pPr>
            <a:r>
              <a:rPr lang="es-AR" b="1" dirty="0" smtClean="0"/>
              <a:t>    </a:t>
            </a:r>
          </a:p>
          <a:p>
            <a:pPr algn="just" eaLnBrk="1" hangingPunct="1">
              <a:buFont typeface="Arial" charset="0"/>
              <a:buNone/>
              <a:defRPr/>
            </a:pPr>
            <a:endParaRPr lang="es-AR" b="1" dirty="0" smtClean="0"/>
          </a:p>
          <a:p>
            <a:pPr algn="just" eaLnBrk="1" hangingPunct="1">
              <a:buFont typeface="Arial" charset="0"/>
              <a:buNone/>
              <a:defRPr/>
            </a:pPr>
            <a:r>
              <a:rPr lang="es-AR" b="1" dirty="0" smtClean="0"/>
              <a:t>      </a:t>
            </a:r>
          </a:p>
          <a:p>
            <a:pPr algn="just" eaLnBrk="1" hangingPunct="1">
              <a:buFont typeface="Arial" charset="0"/>
              <a:buNone/>
              <a:defRPr/>
            </a:pPr>
            <a:r>
              <a:rPr lang="es-AR" sz="2400" b="1" dirty="0" smtClean="0"/>
              <a:t>    </a:t>
            </a:r>
          </a:p>
          <a:p>
            <a:pPr algn="just" eaLnBrk="1" hangingPunct="1">
              <a:buFont typeface="Arial" charset="0"/>
              <a:buNone/>
              <a:defRPr/>
            </a:pPr>
            <a:r>
              <a:rPr lang="es-AR" sz="2400" b="1" dirty="0" smtClean="0"/>
              <a:t>     </a:t>
            </a:r>
            <a:endParaRPr lang="es-AR" sz="2400" b="1" dirty="0" smtClean="0">
              <a:solidFill>
                <a:srgbClr val="FF0000"/>
              </a:solidFill>
            </a:endParaRPr>
          </a:p>
          <a:p>
            <a:pPr eaLnBrk="1" hangingPunct="1">
              <a:buFont typeface="Arial" charset="0"/>
              <a:buNone/>
              <a:defRPr/>
            </a:pPr>
            <a:endParaRPr lang="es-AR" b="1" dirty="0" smtClean="0"/>
          </a:p>
          <a:p>
            <a:pPr eaLnBrk="1" hangingPunct="1">
              <a:buFont typeface="Arial" charset="0"/>
              <a:buNone/>
              <a:defRPr/>
            </a:pPr>
            <a:endParaRPr lang="es-AR" b="1" dirty="0" smtClean="0"/>
          </a:p>
        </p:txBody>
      </p:sp>
    </p:spTree>
  </p:cSld>
  <p:clrMapOvr>
    <a:masterClrMapping/>
  </p:clrMapOvr>
  <p:transition advTm="5000">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3315" name="Rectangle 6"/>
          <p:cNvSpPr>
            <a:spLocks noGrp="1"/>
          </p:cNvSpPr>
          <p:nvPr>
            <p:ph type="title"/>
          </p:nvPr>
        </p:nvSpPr>
        <p:spPr/>
        <p:txBody>
          <a:bodyPr/>
          <a:lstStyle/>
          <a:p>
            <a:pPr eaLnBrk="1" hangingPunct="1"/>
            <a:r>
              <a:rPr lang="es-AR" b="1" u="sng" smtClean="0">
                <a:solidFill>
                  <a:srgbClr val="92D050"/>
                </a:solidFill>
              </a:rPr>
              <a:t>FORMALIDADES DE LAS ACTAS</a:t>
            </a:r>
          </a:p>
        </p:txBody>
      </p:sp>
      <p:sp>
        <p:nvSpPr>
          <p:cNvPr id="13316" name="Rectangle 8"/>
          <p:cNvSpPr>
            <a:spLocks noGrp="1"/>
          </p:cNvSpPr>
          <p:nvPr>
            <p:ph idx="1"/>
          </p:nvPr>
        </p:nvSpPr>
        <p:spPr/>
        <p:txBody>
          <a:bodyPr/>
          <a:lstStyle/>
          <a:p>
            <a:pPr eaLnBrk="1" hangingPunct="1"/>
            <a:r>
              <a:rPr lang="es-ES" b="1" smtClean="0"/>
              <a:t>ARTICULO 120.- Testigos de actuación</a:t>
            </a:r>
            <a:r>
              <a:rPr lang="es-ES" smtClean="0"/>
              <a:t>.- No podrán ser testigos de actuación los menores de dieciséis (16) años, los dementes ni los que en el momento del acto se encuentren en estado de inconsciencia o alienación mental.</a:t>
            </a:r>
          </a:p>
          <a:p>
            <a:pPr eaLnBrk="1" hangingPunct="1"/>
            <a:endParaRPr lang="es-AR" b="1" smtClean="0"/>
          </a:p>
        </p:txBody>
      </p:sp>
    </p:spTree>
  </p:cSld>
  <p:clrMapOvr>
    <a:masterClrMapping/>
  </p:clrMapOvr>
  <p:transition advTm="5000">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Título"/>
          <p:cNvSpPr>
            <a:spLocks noGrp="1"/>
          </p:cNvSpPr>
          <p:nvPr>
            <p:ph type="title"/>
          </p:nvPr>
        </p:nvSpPr>
        <p:spPr/>
        <p:txBody>
          <a:bodyPr/>
          <a:lstStyle/>
          <a:p>
            <a:pPr eaLnBrk="1" hangingPunct="1"/>
            <a:r>
              <a:rPr lang="es-AR" sz="4000" dirty="0" smtClean="0">
                <a:solidFill>
                  <a:srgbClr val="00CC00"/>
                </a:solidFill>
              </a:rPr>
              <a:t>CATALOGO O NOMENCLADOR DE FORMALIDADES</a:t>
            </a:r>
          </a:p>
        </p:txBody>
      </p:sp>
      <p:sp>
        <p:nvSpPr>
          <p:cNvPr id="3" name="2 Marcador de contenido"/>
          <p:cNvSpPr>
            <a:spLocks noGrp="1"/>
          </p:cNvSpPr>
          <p:nvPr>
            <p:ph idx="1"/>
          </p:nvPr>
        </p:nvSpPr>
        <p:spPr>
          <a:xfrm>
            <a:off x="2663825" y="1412875"/>
            <a:ext cx="6480175" cy="4525963"/>
          </a:xfrm>
        </p:spPr>
        <p:txBody>
          <a:bodyPr/>
          <a:lstStyle/>
          <a:p>
            <a:pPr eaLnBrk="1" hangingPunct="1">
              <a:buFont typeface="+mj-lt"/>
              <a:buAutoNum type="arabicPeriod"/>
              <a:defRPr/>
            </a:pPr>
            <a:r>
              <a:rPr lang="es-ES" sz="1700" b="1" dirty="0" smtClean="0"/>
              <a:t>Utilización del idioma nacional argentino.</a:t>
            </a:r>
          </a:p>
          <a:p>
            <a:pPr eaLnBrk="1" hangingPunct="1">
              <a:buFont typeface="+mj-lt"/>
              <a:buAutoNum type="arabicPeriod"/>
              <a:defRPr/>
            </a:pPr>
            <a:r>
              <a:rPr lang="es-ES" sz="1700" b="1" dirty="0" smtClean="0"/>
              <a:t>El lugar, la hora, día, mes y año en que se cumplen.</a:t>
            </a:r>
          </a:p>
          <a:p>
            <a:pPr eaLnBrk="1" hangingPunct="1">
              <a:buFont typeface="+mj-lt"/>
              <a:buAutoNum type="arabicPeriod"/>
              <a:defRPr/>
            </a:pPr>
            <a:r>
              <a:rPr lang="es-AR" sz="1700" b="1" u="sng" dirty="0" smtClean="0"/>
              <a:t>El nombre y apellido de las personas que intervienen.</a:t>
            </a:r>
          </a:p>
          <a:p>
            <a:pPr eaLnBrk="1" hangingPunct="1">
              <a:buFont typeface="+mj-lt"/>
              <a:buAutoNum type="arabicPeriod"/>
              <a:defRPr/>
            </a:pPr>
            <a:r>
              <a:rPr lang="es-AR" sz="1700" b="1" u="sng" dirty="0" smtClean="0"/>
              <a:t>El motivo que haya impedido, en su caso, la intervención de las personas         obligadas a asistir.</a:t>
            </a:r>
            <a:endParaRPr lang="es-ES" sz="1700" b="1" dirty="0" smtClean="0"/>
          </a:p>
          <a:p>
            <a:pPr algn="just" eaLnBrk="1" fontAlgn="auto" hangingPunct="1">
              <a:spcAft>
                <a:spcPts val="0"/>
              </a:spcAft>
              <a:buFont typeface="+mj-lt"/>
              <a:buAutoNum type="arabicPeriod"/>
              <a:defRPr/>
            </a:pPr>
            <a:r>
              <a:rPr lang="es-AR" sz="1700" b="1" dirty="0" smtClean="0"/>
              <a:t>Asistencia por un</a:t>
            </a:r>
            <a:r>
              <a:rPr lang="es-AR" sz="1700" b="1" u="sng" dirty="0" smtClean="0"/>
              <a:t> testigo </a:t>
            </a:r>
            <a:r>
              <a:rPr lang="es-AR" sz="1700" b="1" dirty="0" smtClean="0"/>
              <a:t>que, si es factible, sea extraño a la repartición policial, y que debe estar presente en todo el acto. </a:t>
            </a:r>
          </a:p>
          <a:p>
            <a:pPr algn="just" eaLnBrk="1" fontAlgn="auto" hangingPunct="1">
              <a:spcAft>
                <a:spcPts val="0"/>
              </a:spcAft>
              <a:buFont typeface="+mj-lt"/>
              <a:buAutoNum type="arabicPeriod"/>
              <a:defRPr/>
            </a:pPr>
            <a:r>
              <a:rPr lang="es-AR" sz="1700" b="1" dirty="0" smtClean="0"/>
              <a:t>La imposibilidad de asistencia por un funcionario o testigo deberá ser expresamente señalada, al igual que sus causas determinantes.</a:t>
            </a:r>
          </a:p>
          <a:p>
            <a:pPr algn="just" eaLnBrk="1" fontAlgn="auto" hangingPunct="1">
              <a:spcAft>
                <a:spcPts val="0"/>
              </a:spcAft>
              <a:buFont typeface="+mj-lt"/>
              <a:buAutoNum type="arabicPeriod"/>
              <a:defRPr/>
            </a:pPr>
            <a:r>
              <a:rPr lang="es-ES" sz="1700" b="1" dirty="0" smtClean="0"/>
              <a:t>Limitaciones para el testigo de actuación, por edad, demencia, etc.</a:t>
            </a:r>
            <a:endParaRPr lang="es-AR" sz="1700" b="1" dirty="0" smtClean="0"/>
          </a:p>
          <a:p>
            <a:pPr marL="0" algn="just" eaLnBrk="1" hangingPunct="1">
              <a:buFont typeface="+mj-lt"/>
              <a:buAutoNum type="arabicPeriod"/>
              <a:defRPr/>
            </a:pPr>
            <a:r>
              <a:rPr lang="es-AR" sz="1700" b="1" u="sng" dirty="0" smtClean="0"/>
              <a:t>Concluida o suspendida la diligencia, el acta será  firmada, previa lectura, por todos los intervinientes que deban hacerlo.</a:t>
            </a:r>
          </a:p>
          <a:p>
            <a:pPr marL="0" algn="just" eaLnBrk="1" hangingPunct="1">
              <a:buFont typeface="+mj-lt"/>
              <a:buAutoNum type="arabicPeriod"/>
              <a:defRPr/>
            </a:pPr>
            <a:r>
              <a:rPr lang="es-AR" sz="1700" b="1" u="sng" dirty="0" smtClean="0"/>
              <a:t>Cuando alguno no pudiere o no quisiere firmar, se hará  mención de ello.</a:t>
            </a:r>
          </a:p>
          <a:p>
            <a:pPr marL="0" algn="just" eaLnBrk="1" hangingPunct="1">
              <a:buFont typeface="+mj-lt"/>
              <a:buAutoNum type="arabicPeriod"/>
              <a:defRPr/>
            </a:pPr>
            <a:r>
              <a:rPr lang="es-AR" sz="1700" b="1" u="sng" dirty="0" smtClean="0"/>
              <a:t>Si tuviere que firmar una persona ciega o una analfabeta, se les informará  que el acta puede ser leída y en su caso suscripta por una persona de su confianza, lo que se hará  con</a:t>
            </a:r>
            <a:r>
              <a:rPr lang="es-AR" sz="1800" b="1" u="sng" dirty="0" smtClean="0"/>
              <a:t>star".</a:t>
            </a:r>
          </a:p>
          <a:p>
            <a:pPr algn="just" eaLnBrk="1" fontAlgn="auto" hangingPunct="1">
              <a:spcAft>
                <a:spcPts val="0"/>
              </a:spcAft>
              <a:buFont typeface="Arial" pitchFamily="34" charset="0"/>
              <a:buChar char="•"/>
              <a:defRPr/>
            </a:pPr>
            <a:endParaRPr lang="es-AR" sz="2000" b="1" dirty="0" smtClean="0">
              <a:solidFill>
                <a:srgbClr val="FF0000"/>
              </a:solidFill>
            </a:endParaRPr>
          </a:p>
          <a:p>
            <a:pPr eaLnBrk="1" hangingPunct="1">
              <a:defRPr/>
            </a:pPr>
            <a:endParaRPr lang="es-ES" dirty="0" smtClean="0"/>
          </a:p>
          <a:p>
            <a:pPr eaLnBrk="1" hangingPunct="1">
              <a:defRPr/>
            </a:pPr>
            <a:endParaRPr lang="es-AR" dirty="0"/>
          </a:p>
        </p:txBody>
      </p:sp>
      <p:sp>
        <p:nvSpPr>
          <p:cNvPr id="6" name="5 Abrir llave"/>
          <p:cNvSpPr/>
          <p:nvPr/>
        </p:nvSpPr>
        <p:spPr>
          <a:xfrm>
            <a:off x="1979613" y="1412875"/>
            <a:ext cx="504825" cy="720725"/>
          </a:xfrm>
          <a:prstGeom prst="leftBrace">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es-AR" b="1">
              <a:ln w="381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7" name="6 Abrir llave"/>
          <p:cNvSpPr/>
          <p:nvPr/>
        </p:nvSpPr>
        <p:spPr>
          <a:xfrm>
            <a:off x="1908175" y="2205038"/>
            <a:ext cx="576263" cy="3960812"/>
          </a:xfrm>
          <a:prstGeom prst="leftBrace">
            <a:avLst>
              <a:gd name="adj1" fmla="val 8333"/>
              <a:gd name="adj2" fmla="val 50000"/>
            </a:avLst>
          </a:prstGeom>
          <a:ln w="38100"/>
        </p:spPr>
        <p:style>
          <a:lnRef idx="1">
            <a:schemeClr val="accent2"/>
          </a:lnRef>
          <a:fillRef idx="0">
            <a:schemeClr val="accent2"/>
          </a:fillRef>
          <a:effectRef idx="0">
            <a:schemeClr val="accent2"/>
          </a:effectRef>
          <a:fontRef idx="minor">
            <a:schemeClr val="tx1"/>
          </a:fontRef>
        </p:style>
        <p:txBody>
          <a:bodyPr anchor="ctr"/>
          <a:lstStyle/>
          <a:p>
            <a:pPr algn="ctr">
              <a:defRPr/>
            </a:pPr>
            <a:endParaRPr lang="es-AR"/>
          </a:p>
        </p:txBody>
      </p:sp>
      <p:sp>
        <p:nvSpPr>
          <p:cNvPr id="8" name="7 CuadroTexto"/>
          <p:cNvSpPr txBox="1">
            <a:spLocks noChangeArrowheads="1"/>
          </p:cNvSpPr>
          <p:nvPr/>
        </p:nvSpPr>
        <p:spPr bwMode="auto">
          <a:xfrm>
            <a:off x="468313" y="1196975"/>
            <a:ext cx="1366837" cy="2308225"/>
          </a:xfrm>
          <a:prstGeom prst="rect">
            <a:avLst/>
          </a:prstGeom>
          <a:noFill/>
          <a:ln w="9525">
            <a:noFill/>
            <a:miter lim="800000"/>
            <a:headEnd/>
            <a:tailEnd/>
          </a:ln>
        </p:spPr>
        <p:txBody>
          <a:bodyPr>
            <a:spAutoFit/>
          </a:bodyPr>
          <a:lstStyle/>
          <a:p>
            <a:r>
              <a:rPr lang="es-AR"/>
              <a:t>Requisitos</a:t>
            </a:r>
          </a:p>
          <a:p>
            <a:r>
              <a:rPr lang="es-AR"/>
              <a:t>Generales de los Actos procesales</a:t>
            </a:r>
          </a:p>
          <a:p>
            <a:r>
              <a:rPr lang="es-AR"/>
              <a:t>(Artículos 99 y s.s del C.P.P)</a:t>
            </a:r>
          </a:p>
        </p:txBody>
      </p:sp>
      <p:sp>
        <p:nvSpPr>
          <p:cNvPr id="9" name="8 CuadroTexto"/>
          <p:cNvSpPr txBox="1">
            <a:spLocks noChangeArrowheads="1"/>
          </p:cNvSpPr>
          <p:nvPr/>
        </p:nvSpPr>
        <p:spPr bwMode="auto">
          <a:xfrm>
            <a:off x="539750" y="3716338"/>
            <a:ext cx="1295400" cy="1755775"/>
          </a:xfrm>
          <a:prstGeom prst="rect">
            <a:avLst/>
          </a:prstGeom>
          <a:noFill/>
          <a:ln w="9525">
            <a:noFill/>
            <a:miter lim="800000"/>
            <a:headEnd/>
            <a:tailEnd/>
          </a:ln>
        </p:spPr>
        <p:txBody>
          <a:bodyPr>
            <a:spAutoFit/>
          </a:bodyPr>
          <a:lstStyle/>
          <a:p>
            <a:r>
              <a:rPr lang="es-AR"/>
              <a:t>Requisitos de las actas (artículos 117 y s.s del C.P.P.)</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xfrm>
            <a:off x="10764688" y="0"/>
            <a:ext cx="1522512" cy="274042"/>
          </a:xfrm>
        </p:spPr>
        <p:txBody>
          <a:bodyPr/>
          <a:lstStyle/>
          <a:p>
            <a:pPr eaLnBrk="1" hangingPunct="1"/>
            <a:endParaRPr lang="es-AR" sz="4000" dirty="0" smtClean="0">
              <a:solidFill>
                <a:srgbClr val="00CC00"/>
              </a:solidFill>
            </a:endParaRPr>
          </a:p>
        </p:txBody>
      </p:sp>
      <p:sp>
        <p:nvSpPr>
          <p:cNvPr id="15363" name="2 Marcador de contenido"/>
          <p:cNvSpPr>
            <a:spLocks noGrp="1"/>
          </p:cNvSpPr>
          <p:nvPr>
            <p:ph idx="1"/>
          </p:nvPr>
        </p:nvSpPr>
        <p:spPr>
          <a:xfrm>
            <a:off x="0" y="260648"/>
            <a:ext cx="8460408" cy="6237312"/>
          </a:xfrm>
        </p:spPr>
        <p:txBody>
          <a:bodyPr/>
          <a:lstStyle/>
          <a:p>
            <a:pPr algn="just" eaLnBrk="1" hangingPunct="1">
              <a:buFont typeface="Arial" charset="0"/>
              <a:buNone/>
            </a:pPr>
            <a:r>
              <a:rPr lang="es-AR" sz="1800" b="1" dirty="0" smtClean="0"/>
              <a:t>     </a:t>
            </a:r>
            <a:r>
              <a:rPr lang="es-AR" sz="1800" b="1" u="sng" dirty="0" smtClean="0"/>
              <a:t> </a:t>
            </a:r>
            <a:r>
              <a:rPr lang="es-AR" sz="2400" b="1" u="sng" dirty="0" smtClean="0"/>
              <a:t>Requisitos formales exigidos para ciertos actos procesales en particular </a:t>
            </a:r>
            <a:r>
              <a:rPr lang="es-AR" sz="2400" b="1" dirty="0" smtClean="0"/>
              <a:t>(Ejemplo declaración testimonial, acta de registro y secuestro, </a:t>
            </a:r>
            <a:r>
              <a:rPr lang="es-AR" sz="2400" b="1" dirty="0" err="1" smtClean="0"/>
              <a:t>etc</a:t>
            </a:r>
            <a:r>
              <a:rPr lang="es-AR" sz="2400" b="1" dirty="0" smtClean="0"/>
              <a:t>):</a:t>
            </a:r>
          </a:p>
          <a:p>
            <a:pPr algn="just" eaLnBrk="1" hangingPunct="1">
              <a:buFont typeface="Arial" charset="0"/>
              <a:buNone/>
            </a:pPr>
            <a:endParaRPr lang="es-AR" sz="1800" b="1" dirty="0" smtClean="0"/>
          </a:p>
          <a:p>
            <a:pPr algn="just" eaLnBrk="1" hangingPunct="1">
              <a:buFont typeface="Calibri" pitchFamily="34" charset="0"/>
              <a:buAutoNum type="arabicPeriod"/>
            </a:pPr>
            <a:r>
              <a:rPr lang="es-AR" sz="2400" b="1" dirty="0" smtClean="0"/>
              <a:t>Consignación en el acta cuando se trate de alguna de las personas enunciadas en el artículo 235, de que gozan de la facultad de abstenerse de declarar (ej. Parientes colaterales, </a:t>
            </a:r>
            <a:r>
              <a:rPr lang="es-AR" sz="2400" b="1" dirty="0" err="1" smtClean="0"/>
              <a:t>etc</a:t>
            </a:r>
            <a:r>
              <a:rPr lang="es-AR" sz="2400" b="1" dirty="0" smtClean="0"/>
              <a:t>).</a:t>
            </a:r>
          </a:p>
          <a:p>
            <a:pPr algn="just" eaLnBrk="1" hangingPunct="1">
              <a:buFont typeface="Calibri" pitchFamily="34" charset="0"/>
              <a:buAutoNum type="arabicPeriod"/>
            </a:pPr>
            <a:r>
              <a:rPr lang="es-AR" sz="2400" b="1" dirty="0" smtClean="0"/>
              <a:t>La instrucción de las penas del falso testimonio (artículo 240 del C.P.P).</a:t>
            </a:r>
          </a:p>
          <a:p>
            <a:pPr algn="just" eaLnBrk="1" hangingPunct="1">
              <a:buFont typeface="Calibri" pitchFamily="34" charset="0"/>
              <a:buAutoNum type="arabicPeriod"/>
            </a:pPr>
            <a:r>
              <a:rPr lang="es-AR" sz="2400" b="1" dirty="0" smtClean="0"/>
              <a:t>Promesa y Juramento de decir verdad de cuanto  supiere, de acuerdo a sus creencias o convicciones cívicas. (artículo 100 del C.P.P)</a:t>
            </a:r>
          </a:p>
          <a:p>
            <a:pPr algn="just" eaLnBrk="1" hangingPunct="1">
              <a:buFont typeface="Calibri" pitchFamily="34" charset="0"/>
              <a:buAutoNum type="arabicPeriod"/>
            </a:pPr>
            <a:r>
              <a:rPr lang="es-AR" sz="2400" b="1" dirty="0" smtClean="0"/>
              <a:t>Requisitos exigidos por el artículo 223 del C.P.P para realizar el acta de Registro y Secuestro, es complementario al 219 (remite al 117 y 118).</a:t>
            </a:r>
          </a:p>
          <a:p>
            <a:pPr algn="just" eaLnBrk="1" hangingPunct="1">
              <a:buFont typeface="Calibri" pitchFamily="34" charset="0"/>
              <a:buAutoNum type="arabicPeriod"/>
            </a:pPr>
            <a:endParaRPr lang="es-AR" sz="1800" b="1" dirty="0" smtClean="0">
              <a:solidFill>
                <a:srgbClr val="FF0000"/>
              </a:solidFill>
            </a:endParaRPr>
          </a:p>
          <a:p>
            <a:pPr eaLnBrk="1" hangingPunct="1"/>
            <a:endParaRPr lang="es-ES" dirty="0" smtClean="0"/>
          </a:p>
          <a:p>
            <a:pPr eaLnBrk="1" hangingPunct="1"/>
            <a:endParaRPr lang="es-AR" dirty="0" smtClean="0"/>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6387" name="Rectangle 6"/>
          <p:cNvSpPr>
            <a:spLocks noGrp="1"/>
          </p:cNvSpPr>
          <p:nvPr>
            <p:ph type="title"/>
          </p:nvPr>
        </p:nvSpPr>
        <p:spPr>
          <a:xfrm>
            <a:off x="467544" y="0"/>
            <a:ext cx="8229600" cy="1143000"/>
          </a:xfrm>
        </p:spPr>
        <p:txBody>
          <a:bodyPr/>
          <a:lstStyle/>
          <a:p>
            <a:pPr eaLnBrk="1" hangingPunct="1"/>
            <a:r>
              <a:rPr lang="es-AR" b="1" u="sng" dirty="0" smtClean="0">
                <a:solidFill>
                  <a:srgbClr val="92D050"/>
                </a:solidFill>
              </a:rPr>
              <a:t>EFECTOS DEL INCUMPLIMIENTO</a:t>
            </a:r>
          </a:p>
        </p:txBody>
      </p:sp>
      <p:sp>
        <p:nvSpPr>
          <p:cNvPr id="17" name="Rectangle 8"/>
          <p:cNvSpPr>
            <a:spLocks noGrp="1"/>
          </p:cNvSpPr>
          <p:nvPr>
            <p:ph idx="1"/>
          </p:nvPr>
        </p:nvSpPr>
        <p:spPr>
          <a:xfrm>
            <a:off x="0" y="1340768"/>
            <a:ext cx="8686800" cy="5257800"/>
          </a:xfrm>
        </p:spPr>
        <p:txBody>
          <a:bodyPr rtlCol="0">
            <a:normAutofit fontScale="25000" lnSpcReduction="20000"/>
          </a:bodyPr>
          <a:lstStyle>
            <a:extLst/>
          </a:lstStyle>
          <a:p>
            <a:pPr algn="just" eaLnBrk="1" fontAlgn="auto" hangingPunct="1">
              <a:spcAft>
                <a:spcPts val="0"/>
              </a:spcAft>
              <a:buFont typeface="Arial" charset="0"/>
              <a:buNone/>
              <a:defRPr/>
            </a:pPr>
            <a:r>
              <a:rPr lang="es-ES" sz="9600" b="1" dirty="0" smtClean="0"/>
              <a:t>           ARTICULO </a:t>
            </a:r>
            <a:r>
              <a:rPr lang="es-ES" sz="9600" b="1" dirty="0"/>
              <a:t>119.-</a:t>
            </a:r>
            <a:r>
              <a:rPr lang="es-ES" sz="9600" dirty="0"/>
              <a:t> </a:t>
            </a:r>
            <a:r>
              <a:rPr lang="es-ES" sz="9600" b="1" dirty="0"/>
              <a:t>(Texto según Ley 12.059)-</a:t>
            </a:r>
            <a:r>
              <a:rPr lang="es-ES" sz="9600" dirty="0"/>
              <a:t> </a:t>
            </a:r>
            <a:r>
              <a:rPr lang="es-ES" sz="9600" b="1" dirty="0"/>
              <a:t>Nulidad</a:t>
            </a:r>
            <a:r>
              <a:rPr lang="es-ES" sz="9600" dirty="0"/>
              <a:t>.- El acta será  nula si </a:t>
            </a:r>
            <a:r>
              <a:rPr lang="es-ES" sz="9600" dirty="0" smtClean="0"/>
              <a:t>falta:</a:t>
            </a:r>
          </a:p>
          <a:p>
            <a:pPr algn="just" eaLnBrk="1" fontAlgn="auto" hangingPunct="1">
              <a:spcAft>
                <a:spcPts val="0"/>
              </a:spcAft>
              <a:buFont typeface="Arial" pitchFamily="34" charset="0"/>
              <a:buChar char="•"/>
              <a:defRPr/>
            </a:pPr>
            <a:r>
              <a:rPr lang="es-ES" sz="9600" b="1" dirty="0" smtClean="0"/>
              <a:t>La </a:t>
            </a:r>
            <a:r>
              <a:rPr lang="es-ES" sz="9600" b="1" dirty="0"/>
              <a:t>indicación del lugar, de la </a:t>
            </a:r>
            <a:r>
              <a:rPr lang="es-ES" sz="9600" b="1" dirty="0" smtClean="0"/>
              <a:t>fecha.</a:t>
            </a:r>
          </a:p>
          <a:p>
            <a:pPr algn="just" eaLnBrk="1" fontAlgn="auto" hangingPunct="1">
              <a:spcAft>
                <a:spcPts val="0"/>
              </a:spcAft>
              <a:buFont typeface="Arial" pitchFamily="34" charset="0"/>
              <a:buChar char="•"/>
              <a:defRPr/>
            </a:pPr>
            <a:r>
              <a:rPr lang="es-ES" sz="9600" b="1" dirty="0" smtClean="0"/>
              <a:t>La </a:t>
            </a:r>
            <a:r>
              <a:rPr lang="es-ES" sz="9600" b="1" dirty="0"/>
              <a:t>firma del funcionario actuante o la del </a:t>
            </a:r>
            <a:r>
              <a:rPr lang="es-ES" sz="9600" b="1" dirty="0" smtClean="0"/>
              <a:t>Secretario. </a:t>
            </a:r>
          </a:p>
          <a:p>
            <a:pPr algn="just" eaLnBrk="1" fontAlgn="auto" hangingPunct="1">
              <a:spcAft>
                <a:spcPts val="0"/>
              </a:spcAft>
              <a:buFont typeface="Arial" pitchFamily="34" charset="0"/>
              <a:buChar char="•"/>
              <a:defRPr/>
            </a:pPr>
            <a:r>
              <a:rPr lang="es-ES" sz="9600" b="1" dirty="0" smtClean="0"/>
              <a:t>La </a:t>
            </a:r>
            <a:r>
              <a:rPr lang="es-ES" sz="9600" b="1" dirty="0"/>
              <a:t>información prevista en la última parte del </a:t>
            </a:r>
            <a:r>
              <a:rPr lang="es-ES" sz="9600" b="1" dirty="0" smtClean="0"/>
              <a:t>artículo 118.</a:t>
            </a:r>
          </a:p>
          <a:p>
            <a:pPr algn="just" eaLnBrk="1" fontAlgn="auto" hangingPunct="1">
              <a:spcAft>
                <a:spcPts val="0"/>
              </a:spcAft>
              <a:buFont typeface="Arial" pitchFamily="34" charset="0"/>
              <a:buChar char="•"/>
              <a:defRPr/>
            </a:pPr>
            <a:r>
              <a:rPr lang="es-ES" sz="9600" b="1" dirty="0" smtClean="0"/>
              <a:t>Cuando </a:t>
            </a:r>
            <a:r>
              <a:rPr lang="es-ES" sz="9600" b="1" dirty="0"/>
              <a:t>faltare la firma de los testigos de actuación, se analizará  el motivo que haya impedido la intervención de esas personas y, cuando se encontrare verosímil la existencia de imposibilidad material o situaciones análogas, quedará  al arbitrio del órgano judicial declarar o no la nulidad del </a:t>
            </a:r>
            <a:r>
              <a:rPr lang="es-ES" sz="9600" b="1" dirty="0" smtClean="0"/>
              <a:t>acta.</a:t>
            </a:r>
          </a:p>
          <a:p>
            <a:pPr algn="just" eaLnBrk="1" fontAlgn="auto" hangingPunct="1">
              <a:spcAft>
                <a:spcPts val="0"/>
              </a:spcAft>
              <a:buFont typeface="Arial" charset="0"/>
              <a:buNone/>
              <a:defRPr/>
            </a:pPr>
            <a:r>
              <a:rPr lang="es-ES" sz="9600" b="1" dirty="0" smtClean="0"/>
              <a:t>     </a:t>
            </a:r>
          </a:p>
          <a:p>
            <a:pPr algn="just" eaLnBrk="1" fontAlgn="auto" hangingPunct="1">
              <a:spcAft>
                <a:spcPts val="0"/>
              </a:spcAft>
              <a:buFont typeface="Arial" charset="0"/>
              <a:buNone/>
              <a:defRPr/>
            </a:pPr>
            <a:r>
              <a:rPr lang="es-ES" sz="9600" b="1" dirty="0" smtClean="0"/>
              <a:t>       ARTÍCULO 99.- En los actos procesales deberá usarse el idioma nacional argentino,  bajo sanción de nulidad.</a:t>
            </a:r>
          </a:p>
          <a:p>
            <a:pPr algn="just" eaLnBrk="1" fontAlgn="auto" hangingPunct="1">
              <a:spcAft>
                <a:spcPts val="0"/>
              </a:spcAft>
              <a:buFont typeface="Arial" charset="0"/>
              <a:buNone/>
              <a:defRPr/>
            </a:pPr>
            <a:r>
              <a:rPr lang="es-ES" sz="9600" b="1" dirty="0" smtClean="0"/>
              <a:t>       […] Cuando la fecha fuera requerida bajo sanción de nulidad, esta sólo será declarada cuando aquella no pueda establecerse con certeza en virtud de los elementos del acto o de otros conexos con él.</a:t>
            </a:r>
          </a:p>
          <a:p>
            <a:pPr algn="just" eaLnBrk="1" fontAlgn="auto" hangingPunct="1">
              <a:spcAft>
                <a:spcPts val="0"/>
              </a:spcAft>
              <a:buFont typeface="Arial" charset="0"/>
              <a:buNone/>
              <a:defRPr/>
            </a:pPr>
            <a:endParaRPr lang="es-ES" sz="8000" dirty="0" smtClean="0"/>
          </a:p>
          <a:p>
            <a:pPr algn="just" eaLnBrk="1" fontAlgn="auto" hangingPunct="1">
              <a:spcAft>
                <a:spcPts val="0"/>
              </a:spcAft>
              <a:buFont typeface="Arial" charset="0"/>
              <a:buNone/>
              <a:defRPr/>
            </a:pPr>
            <a:r>
              <a:rPr lang="es-ES" sz="8000" dirty="0" smtClean="0"/>
              <a:t>      </a:t>
            </a:r>
          </a:p>
          <a:p>
            <a:pPr algn="just" eaLnBrk="1" fontAlgn="auto" hangingPunct="1">
              <a:spcAft>
                <a:spcPts val="0"/>
              </a:spcAft>
              <a:buFont typeface="Arial" charset="0"/>
              <a:buNone/>
              <a:defRPr/>
            </a:pPr>
            <a:endParaRPr b="1" dirty="0"/>
          </a:p>
        </p:txBody>
      </p:sp>
    </p:spTree>
  </p:cSld>
  <p:clrMapOvr>
    <a:masterClrMapping/>
  </p:clrMapOvr>
  <p:transition advTm="5000">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7411" name="Rectangle 6"/>
          <p:cNvSpPr>
            <a:spLocks noGrp="1"/>
          </p:cNvSpPr>
          <p:nvPr>
            <p:ph type="title"/>
          </p:nvPr>
        </p:nvSpPr>
        <p:spPr/>
        <p:txBody>
          <a:bodyPr/>
          <a:lstStyle/>
          <a:p>
            <a:pPr eaLnBrk="1" hangingPunct="1"/>
            <a:r>
              <a:rPr lang="es-AR" b="1" u="sng" dirty="0" smtClean="0">
                <a:solidFill>
                  <a:srgbClr val="92D050"/>
                </a:solidFill>
              </a:rPr>
              <a:t>EFECTOS DEL INCUMPLIMIENTO</a:t>
            </a:r>
          </a:p>
        </p:txBody>
      </p:sp>
      <p:sp>
        <p:nvSpPr>
          <p:cNvPr id="17" name="Rectangle 8"/>
          <p:cNvSpPr>
            <a:spLocks noGrp="1"/>
          </p:cNvSpPr>
          <p:nvPr>
            <p:ph idx="1"/>
          </p:nvPr>
        </p:nvSpPr>
        <p:spPr>
          <a:xfrm>
            <a:off x="0" y="1484313"/>
            <a:ext cx="5435600" cy="5184775"/>
          </a:xfrm>
        </p:spPr>
        <p:txBody>
          <a:bodyPr rtlCol="0">
            <a:normAutofit fontScale="32500" lnSpcReduction="20000"/>
          </a:bodyPr>
          <a:lstStyle>
            <a:extLst/>
          </a:lstStyle>
          <a:p>
            <a:pPr marL="0" eaLnBrk="1" hangingPunct="1">
              <a:buFont typeface="+mj-lt"/>
              <a:buAutoNum type="arabicPeriod"/>
              <a:defRPr/>
            </a:pPr>
            <a:r>
              <a:rPr lang="es-ES" sz="8000" b="1" dirty="0" smtClean="0"/>
              <a:t>Utilización del idioma nacional argentino.</a:t>
            </a:r>
          </a:p>
          <a:p>
            <a:pPr marL="0" algn="just" eaLnBrk="1" hangingPunct="1">
              <a:buFont typeface="+mj-lt"/>
              <a:buAutoNum type="arabicPeriod"/>
              <a:defRPr/>
            </a:pPr>
            <a:r>
              <a:rPr lang="es-AR" sz="8000" b="1" u="sng" dirty="0" smtClean="0"/>
              <a:t>Concluida o suspendida la diligencia, el acta será  firmada, previa lectura, por todos los intervinientes que deban hacerlo.</a:t>
            </a:r>
          </a:p>
          <a:p>
            <a:pPr marL="0" algn="just" eaLnBrk="1" hangingPunct="1">
              <a:buFont typeface="+mj-lt"/>
              <a:buAutoNum type="arabicPeriod"/>
              <a:defRPr/>
            </a:pPr>
            <a:r>
              <a:rPr lang="es-AR" sz="8000" b="1" u="sng" dirty="0" smtClean="0"/>
              <a:t>Cuando alguno no pudiere o no quisiere firmar, se hará  mención de ello.</a:t>
            </a:r>
          </a:p>
          <a:p>
            <a:pPr marL="0" algn="just" eaLnBrk="1" hangingPunct="1">
              <a:buFont typeface="+mj-lt"/>
              <a:buAutoNum type="arabicPeriod"/>
              <a:defRPr/>
            </a:pPr>
            <a:r>
              <a:rPr lang="es-AR" sz="8000" b="1" u="sng" dirty="0" smtClean="0"/>
              <a:t>Si tuviere que firmar una persona ciega o una analfabeta, se les informará  que el acta puede ser leída y en su caso suscripta por una persona de su confianza, lo que se hará  constar".</a:t>
            </a:r>
            <a:endParaRPr lang="es-ES" sz="8000" b="1" dirty="0" smtClean="0"/>
          </a:p>
          <a:p>
            <a:pPr algn="just" eaLnBrk="1" fontAlgn="auto" hangingPunct="1">
              <a:spcAft>
                <a:spcPts val="0"/>
              </a:spcAft>
              <a:buFont typeface="Arial" pitchFamily="34" charset="0"/>
              <a:buChar char="•"/>
              <a:defRPr/>
            </a:pPr>
            <a:endParaRPr b="1" dirty="0"/>
          </a:p>
        </p:txBody>
      </p:sp>
      <p:sp>
        <p:nvSpPr>
          <p:cNvPr id="6" name="5 Cerrar llave"/>
          <p:cNvSpPr/>
          <p:nvPr/>
        </p:nvSpPr>
        <p:spPr>
          <a:xfrm>
            <a:off x="5364163" y="1557338"/>
            <a:ext cx="647997" cy="4823990"/>
          </a:xfrm>
          <a:prstGeom prst="rightBrace">
            <a:avLst>
              <a:gd name="adj1" fmla="val 8333"/>
              <a:gd name="adj2" fmla="val 50000"/>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AR">
              <a:ln w="57150">
                <a:solidFill>
                  <a:schemeClr val="tx1"/>
                </a:solidFill>
              </a:ln>
            </a:endParaRPr>
          </a:p>
        </p:txBody>
      </p:sp>
      <p:sp>
        <p:nvSpPr>
          <p:cNvPr id="7" name="6 CuadroTexto"/>
          <p:cNvSpPr txBox="1">
            <a:spLocks noChangeArrowheads="1"/>
          </p:cNvSpPr>
          <p:nvPr/>
        </p:nvSpPr>
        <p:spPr bwMode="auto">
          <a:xfrm>
            <a:off x="5940425" y="3212976"/>
            <a:ext cx="3203575" cy="1631216"/>
          </a:xfrm>
          <a:prstGeom prst="rect">
            <a:avLst/>
          </a:prstGeom>
          <a:noFill/>
          <a:ln w="9525">
            <a:noFill/>
            <a:miter lim="800000"/>
            <a:headEnd/>
            <a:tailEnd/>
          </a:ln>
        </p:spPr>
        <p:txBody>
          <a:bodyPr>
            <a:spAutoFit/>
          </a:bodyPr>
          <a:lstStyle/>
          <a:p>
            <a:r>
              <a:rPr lang="es-AR" sz="2000" b="1" u="sng" dirty="0"/>
              <a:t>Acarrean la nulidad. </a:t>
            </a:r>
          </a:p>
          <a:p>
            <a:r>
              <a:rPr lang="es-AR" sz="2000" b="1" u="sng" dirty="0"/>
              <a:t>ACLARACIÓN: Solo es nula la falta de firma del funcionario actuante o la del secretario.</a:t>
            </a:r>
          </a:p>
        </p:txBody>
      </p:sp>
    </p:spTree>
  </p:cSld>
  <p:clrMapOvr>
    <a:masterClrMapping/>
  </p:clrMapOvr>
  <p:transition advTm="5000">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7411" name="Rectangle 6"/>
          <p:cNvSpPr>
            <a:spLocks noGrp="1"/>
          </p:cNvSpPr>
          <p:nvPr>
            <p:ph type="title"/>
          </p:nvPr>
        </p:nvSpPr>
        <p:spPr/>
        <p:txBody>
          <a:bodyPr/>
          <a:lstStyle/>
          <a:p>
            <a:pPr eaLnBrk="1" hangingPunct="1"/>
            <a:r>
              <a:rPr lang="es-AR" b="1" u="sng" dirty="0" smtClean="0">
                <a:solidFill>
                  <a:srgbClr val="92D050"/>
                </a:solidFill>
              </a:rPr>
              <a:t>EFECTOS DEL INCUMPLIMIENTO</a:t>
            </a:r>
          </a:p>
        </p:txBody>
      </p:sp>
      <p:sp>
        <p:nvSpPr>
          <p:cNvPr id="17" name="Rectangle 8"/>
          <p:cNvSpPr>
            <a:spLocks noGrp="1"/>
          </p:cNvSpPr>
          <p:nvPr>
            <p:ph idx="1"/>
          </p:nvPr>
        </p:nvSpPr>
        <p:spPr>
          <a:xfrm>
            <a:off x="0" y="1484313"/>
            <a:ext cx="5435600" cy="5184775"/>
          </a:xfrm>
        </p:spPr>
        <p:txBody>
          <a:bodyPr rtlCol="0">
            <a:normAutofit fontScale="40000" lnSpcReduction="20000"/>
          </a:bodyPr>
          <a:lstStyle>
            <a:extLst/>
          </a:lstStyle>
          <a:p>
            <a:pPr marL="0" eaLnBrk="1" hangingPunct="1">
              <a:buFont typeface="+mj-lt"/>
              <a:buAutoNum type="arabicPeriod"/>
              <a:defRPr/>
            </a:pPr>
            <a:endParaRPr lang="es-ES" sz="8000" b="1" dirty="0" smtClean="0"/>
          </a:p>
          <a:p>
            <a:pPr marL="0" algn="just" eaLnBrk="1" fontAlgn="auto" hangingPunct="1">
              <a:spcAft>
                <a:spcPts val="0"/>
              </a:spcAft>
              <a:buFont typeface="+mj-lt"/>
              <a:buAutoNum type="arabicPeriod"/>
              <a:defRPr/>
            </a:pPr>
            <a:r>
              <a:rPr lang="es-AR" sz="8000" b="1" dirty="0" smtClean="0"/>
              <a:t>Asistencia por un</a:t>
            </a:r>
            <a:r>
              <a:rPr lang="es-AR" sz="8000" b="1" u="sng" dirty="0" smtClean="0"/>
              <a:t> testigo </a:t>
            </a:r>
            <a:r>
              <a:rPr lang="es-AR" sz="8000" b="1" dirty="0" smtClean="0"/>
              <a:t>que, si es factible, sea extraño a la repartición policial, y que debe estar presente en todo el acto. </a:t>
            </a:r>
          </a:p>
          <a:p>
            <a:pPr marL="0" algn="just" eaLnBrk="1" fontAlgn="auto" hangingPunct="1">
              <a:spcAft>
                <a:spcPts val="0"/>
              </a:spcAft>
              <a:buFont typeface="+mj-lt"/>
              <a:buAutoNum type="arabicPeriod"/>
              <a:defRPr/>
            </a:pPr>
            <a:r>
              <a:rPr lang="es-AR" sz="8000" b="1" dirty="0" smtClean="0"/>
              <a:t>La imposibilidad de asistencia por un funcionario o testigo deberá ser expresamente señalada, al igual que sus causas determinantes.</a:t>
            </a:r>
          </a:p>
          <a:p>
            <a:pPr algn="just" eaLnBrk="1" fontAlgn="auto" hangingPunct="1">
              <a:spcAft>
                <a:spcPts val="0"/>
              </a:spcAft>
              <a:buFont typeface="Arial" pitchFamily="34" charset="0"/>
              <a:buChar char="•"/>
              <a:defRPr/>
            </a:pPr>
            <a:endParaRPr b="1" dirty="0"/>
          </a:p>
        </p:txBody>
      </p:sp>
      <p:sp>
        <p:nvSpPr>
          <p:cNvPr id="11" name="10 Cerrar llave"/>
          <p:cNvSpPr/>
          <p:nvPr/>
        </p:nvSpPr>
        <p:spPr>
          <a:xfrm>
            <a:off x="5364163" y="1628800"/>
            <a:ext cx="431973" cy="5040288"/>
          </a:xfrm>
          <a:prstGeom prst="rightBrace">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AR"/>
          </a:p>
        </p:txBody>
      </p:sp>
      <p:sp>
        <p:nvSpPr>
          <p:cNvPr id="12" name="11 CuadroTexto"/>
          <p:cNvSpPr txBox="1">
            <a:spLocks noChangeArrowheads="1"/>
          </p:cNvSpPr>
          <p:nvPr/>
        </p:nvSpPr>
        <p:spPr bwMode="auto">
          <a:xfrm>
            <a:off x="5868144" y="2780928"/>
            <a:ext cx="3024336" cy="1754326"/>
          </a:xfrm>
          <a:prstGeom prst="rect">
            <a:avLst/>
          </a:prstGeom>
          <a:noFill/>
          <a:ln w="9525">
            <a:noFill/>
            <a:miter lim="800000"/>
            <a:headEnd/>
            <a:tailEnd/>
          </a:ln>
        </p:spPr>
        <p:txBody>
          <a:bodyPr wrap="square">
            <a:spAutoFit/>
          </a:bodyPr>
          <a:lstStyle/>
          <a:p>
            <a:r>
              <a:rPr lang="es-AR" b="1" dirty="0"/>
              <a:t>La falta de firma del testigo de actuación queda sujeta a criterio judicial, quien deberá analizar los motivos de la falta de intervención.</a:t>
            </a:r>
          </a:p>
        </p:txBody>
      </p:sp>
    </p:spTree>
  </p:cSld>
  <p:clrMapOvr>
    <a:masterClrMapping/>
  </p:clrMapOvr>
  <p:transition advTm="5000">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8435" name="Rectangle 6"/>
          <p:cNvSpPr>
            <a:spLocks noGrp="1"/>
          </p:cNvSpPr>
          <p:nvPr>
            <p:ph type="title"/>
          </p:nvPr>
        </p:nvSpPr>
        <p:spPr/>
        <p:txBody>
          <a:bodyPr/>
          <a:lstStyle/>
          <a:p>
            <a:pPr eaLnBrk="1" hangingPunct="1"/>
            <a:r>
              <a:rPr lang="es-AR" b="1" u="sng" dirty="0" smtClean="0">
                <a:solidFill>
                  <a:srgbClr val="92D050"/>
                </a:solidFill>
              </a:rPr>
              <a:t>EFECTOS DEL INCUMPLIMIENTO</a:t>
            </a:r>
          </a:p>
        </p:txBody>
      </p:sp>
      <p:sp>
        <p:nvSpPr>
          <p:cNvPr id="18436" name="Rectangle 8"/>
          <p:cNvSpPr>
            <a:spLocks noGrp="1"/>
          </p:cNvSpPr>
          <p:nvPr>
            <p:ph idx="1"/>
          </p:nvPr>
        </p:nvSpPr>
        <p:spPr>
          <a:xfrm>
            <a:off x="0" y="1484313"/>
            <a:ext cx="5435600" cy="5184775"/>
          </a:xfrm>
        </p:spPr>
        <p:txBody>
          <a:bodyPr/>
          <a:lstStyle/>
          <a:p>
            <a:pPr algn="just" eaLnBrk="1" hangingPunct="1">
              <a:buFont typeface="Arial" charset="0"/>
              <a:buNone/>
            </a:pPr>
            <a:r>
              <a:rPr lang="es-AR" b="1" dirty="0" smtClean="0">
                <a:solidFill>
                  <a:srgbClr val="FF0000"/>
                </a:solidFill>
              </a:rPr>
              <a:t>      </a:t>
            </a:r>
            <a:r>
              <a:rPr lang="es-AR" sz="2200" b="1" dirty="0" smtClean="0"/>
              <a:t>Requisitos formales exigidos para ciertos actos procesales en particular (Ejemplo declaración testimonial, acta de registro y secuestro, </a:t>
            </a:r>
            <a:r>
              <a:rPr lang="es-AR" sz="2200" b="1" dirty="0" err="1" smtClean="0"/>
              <a:t>etc</a:t>
            </a:r>
            <a:r>
              <a:rPr lang="es-AR" sz="2200" b="1" dirty="0" smtClean="0"/>
              <a:t>):</a:t>
            </a:r>
          </a:p>
          <a:p>
            <a:pPr algn="just" eaLnBrk="1" hangingPunct="1">
              <a:buFont typeface="Arial" charset="0"/>
              <a:buNone/>
            </a:pPr>
            <a:endParaRPr lang="es-AR" sz="2200" b="1" dirty="0" smtClean="0"/>
          </a:p>
          <a:p>
            <a:pPr algn="just" eaLnBrk="1" hangingPunct="1">
              <a:buFont typeface="Calibri" pitchFamily="34" charset="0"/>
              <a:buAutoNum type="arabicPeriod"/>
            </a:pPr>
            <a:r>
              <a:rPr lang="es-AR" sz="2200" b="1" dirty="0" smtClean="0"/>
              <a:t>Consignación en el acta cuando se trate de alguna de las personas enunciadas en el artículo 235, de que gozan de la facultad de abstenerse de declarar (ej. Parientes colaterales, </a:t>
            </a:r>
            <a:r>
              <a:rPr lang="es-AR" sz="2200" b="1" dirty="0" err="1" smtClean="0"/>
              <a:t>etc</a:t>
            </a:r>
            <a:r>
              <a:rPr lang="es-AR" sz="2200" b="1" dirty="0" smtClean="0"/>
              <a:t>).</a:t>
            </a:r>
          </a:p>
          <a:p>
            <a:pPr algn="just" eaLnBrk="1" hangingPunct="1">
              <a:buFont typeface="Calibri" pitchFamily="34" charset="0"/>
              <a:buAutoNum type="arabicPeriod"/>
            </a:pPr>
            <a:r>
              <a:rPr lang="es-AR" sz="2200" b="1" dirty="0" smtClean="0"/>
              <a:t>Promesa y Juramento de decir verdad de cuanto  supiere de acuerdo a sus creencias (artículo 100 del C.P.P).</a:t>
            </a:r>
          </a:p>
        </p:txBody>
      </p:sp>
      <p:sp>
        <p:nvSpPr>
          <p:cNvPr id="6" name="5 Cerrar llave"/>
          <p:cNvSpPr/>
          <p:nvPr/>
        </p:nvSpPr>
        <p:spPr>
          <a:xfrm>
            <a:off x="5364163" y="3429000"/>
            <a:ext cx="371475" cy="2592388"/>
          </a:xfrm>
          <a:prstGeom prst="rightBrace">
            <a:avLst>
              <a:gd name="adj1" fmla="val 8333"/>
              <a:gd name="adj2" fmla="val 50000"/>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AR">
              <a:ln w="57150">
                <a:solidFill>
                  <a:schemeClr val="tx1"/>
                </a:solidFill>
              </a:ln>
            </a:endParaRPr>
          </a:p>
        </p:txBody>
      </p:sp>
      <p:sp>
        <p:nvSpPr>
          <p:cNvPr id="18438" name="6 CuadroTexto"/>
          <p:cNvSpPr txBox="1">
            <a:spLocks noChangeArrowheads="1"/>
          </p:cNvSpPr>
          <p:nvPr/>
        </p:nvSpPr>
        <p:spPr bwMode="auto">
          <a:xfrm>
            <a:off x="5795963" y="4005263"/>
            <a:ext cx="3203575" cy="2308225"/>
          </a:xfrm>
          <a:prstGeom prst="rect">
            <a:avLst/>
          </a:prstGeom>
          <a:noFill/>
          <a:ln w="9525">
            <a:noFill/>
            <a:miter lim="800000"/>
            <a:headEnd/>
            <a:tailEnd/>
          </a:ln>
        </p:spPr>
        <p:txBody>
          <a:bodyPr>
            <a:spAutoFit/>
          </a:bodyPr>
          <a:lstStyle/>
          <a:p>
            <a:r>
              <a:rPr lang="es-AR" b="1"/>
              <a:t>INCUMPLIMIENTO ACARREA NULIDAD, DICHA SANCIÓN ESTÁ CONTEMPLADA EN EL MISMO ARTÍCULO QUE ESTABLECE LA EXIGENCIA DEL REQUISITO.-</a:t>
            </a:r>
          </a:p>
        </p:txBody>
      </p:sp>
    </p:spTree>
  </p:cSld>
  <p:clrMapOvr>
    <a:masterClrMapping/>
  </p:clrMapOvr>
  <p:transition advTm="5000">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9459" name="Rectangle 6"/>
          <p:cNvSpPr>
            <a:spLocks noGrp="1"/>
          </p:cNvSpPr>
          <p:nvPr>
            <p:ph type="title"/>
          </p:nvPr>
        </p:nvSpPr>
        <p:spPr/>
        <p:txBody>
          <a:bodyPr/>
          <a:lstStyle/>
          <a:p>
            <a:pPr eaLnBrk="1" hangingPunct="1"/>
            <a:r>
              <a:rPr lang="es-AR" b="1" u="sng" smtClean="0">
                <a:solidFill>
                  <a:srgbClr val="92D050"/>
                </a:solidFill>
              </a:rPr>
              <a:t>EFECTOS DEL INCUMPLIMIENTO</a:t>
            </a:r>
          </a:p>
        </p:txBody>
      </p:sp>
      <p:sp>
        <p:nvSpPr>
          <p:cNvPr id="19460" name="Rectangle 8"/>
          <p:cNvSpPr>
            <a:spLocks noGrp="1"/>
          </p:cNvSpPr>
          <p:nvPr>
            <p:ph idx="1"/>
          </p:nvPr>
        </p:nvSpPr>
        <p:spPr>
          <a:xfrm>
            <a:off x="0" y="1484313"/>
            <a:ext cx="9144000" cy="5184775"/>
          </a:xfrm>
        </p:spPr>
        <p:txBody>
          <a:bodyPr/>
          <a:lstStyle/>
          <a:p>
            <a:pPr algn="ctr" eaLnBrk="1" hangingPunct="1">
              <a:buFont typeface="Arial" charset="0"/>
              <a:buNone/>
            </a:pPr>
            <a:r>
              <a:rPr lang="es-AR" b="1" smtClean="0">
                <a:solidFill>
                  <a:srgbClr val="FF0000"/>
                </a:solidFill>
              </a:rPr>
              <a:t>      </a:t>
            </a:r>
            <a:r>
              <a:rPr lang="es-AR" b="1" u="sng" smtClean="0"/>
              <a:t>CONCLUSIÓN</a:t>
            </a:r>
          </a:p>
          <a:p>
            <a:pPr algn="ctr" eaLnBrk="1" hangingPunct="1">
              <a:buFont typeface="Arial" charset="0"/>
              <a:buNone/>
            </a:pPr>
            <a:endParaRPr lang="es-AR" b="1" smtClean="0"/>
          </a:p>
          <a:p>
            <a:pPr algn="ctr" eaLnBrk="1" hangingPunct="1">
              <a:buFont typeface="Arial" charset="0"/>
              <a:buNone/>
            </a:pPr>
            <a:r>
              <a:rPr lang="es-AR" sz="2400" b="1" u="sng" smtClean="0"/>
              <a:t>No todo incumplimiento en las formas trae aparejada la sanción de nulidad, algunos  requsitos formales, son establecidos con carácter ordenatorio y por ello no son esenciales, aunque podrán traer aparejada responsabilidad del funcionario público que las incumplió.</a:t>
            </a:r>
          </a:p>
        </p:txBody>
      </p:sp>
    </p:spTree>
  </p:cSld>
  <p:clrMapOvr>
    <a:masterClrMapping/>
  </p:clrMapOvr>
  <p:transition advTm="5000">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075" name="Rectangle 6"/>
          <p:cNvSpPr>
            <a:spLocks noGrp="1"/>
          </p:cNvSpPr>
          <p:nvPr>
            <p:ph type="title"/>
          </p:nvPr>
        </p:nvSpPr>
        <p:spPr>
          <a:xfrm>
            <a:off x="539750" y="0"/>
            <a:ext cx="8229600" cy="1143000"/>
          </a:xfrm>
        </p:spPr>
        <p:txBody>
          <a:bodyPr/>
          <a:lstStyle/>
          <a:p>
            <a:pPr eaLnBrk="1" hangingPunct="1"/>
            <a:r>
              <a:rPr lang="es-AR" b="1" u="sng" smtClean="0">
                <a:solidFill>
                  <a:srgbClr val="92D050"/>
                </a:solidFill>
              </a:rPr>
              <a:t>CONCEPTO DE ACTAS</a:t>
            </a:r>
          </a:p>
        </p:txBody>
      </p:sp>
      <p:sp>
        <p:nvSpPr>
          <p:cNvPr id="17" name="Rectangle 8"/>
          <p:cNvSpPr>
            <a:spLocks noGrp="1"/>
          </p:cNvSpPr>
          <p:nvPr>
            <p:ph idx="1"/>
          </p:nvPr>
        </p:nvSpPr>
        <p:spPr>
          <a:xfrm>
            <a:off x="468313" y="1268413"/>
            <a:ext cx="8505825" cy="6165850"/>
          </a:xfrm>
        </p:spPr>
        <p:txBody>
          <a:bodyPr rtlCol="0">
            <a:normAutofit fontScale="47500" lnSpcReduction="20000"/>
          </a:bodyPr>
          <a:lstStyle>
            <a:extLst/>
          </a:lstStyle>
          <a:p>
            <a:pPr marL="0" algn="just" eaLnBrk="1" fontAlgn="auto" hangingPunct="1">
              <a:spcAft>
                <a:spcPts val="0"/>
              </a:spcAft>
              <a:buFont typeface="Arial" pitchFamily="34" charset="0"/>
              <a:buChar char="•"/>
              <a:defRPr/>
            </a:pPr>
            <a:r>
              <a:rPr lang="es-AR" sz="4200" b="1" dirty="0"/>
              <a:t>“…Son las piezas escritas que la ley exige para dejar constancia en autos, con fidelidad y autenticidad, de actos regularmente cumplidos mediante el relato de </a:t>
            </a:r>
            <a:r>
              <a:rPr lang="es-AR" sz="4200" b="1" dirty="0" smtClean="0"/>
              <a:t>ellos […] Procesalmente</a:t>
            </a:r>
            <a:r>
              <a:rPr lang="es-AR" sz="4200" b="1" dirty="0"/>
              <a:t>, serían actos de segundo orden en relación con lo </a:t>
            </a:r>
            <a:r>
              <a:rPr lang="es-AR" sz="4200" b="1" dirty="0" smtClean="0"/>
              <a:t>documentado…” </a:t>
            </a:r>
            <a:r>
              <a:rPr lang="es-AR" sz="4200" b="1" dirty="0"/>
              <a:t>(</a:t>
            </a:r>
            <a:r>
              <a:rPr lang="es-AR" sz="4200" b="1" dirty="0" err="1"/>
              <a:t>Claria</a:t>
            </a:r>
            <a:r>
              <a:rPr lang="es-AR" sz="4200" b="1" dirty="0"/>
              <a:t> Olmedo “Derecho Procesal Penal Tomo II pagina </a:t>
            </a:r>
            <a:r>
              <a:rPr lang="es-AR" sz="4200" b="1" dirty="0" err="1"/>
              <a:t>pagina</a:t>
            </a:r>
            <a:r>
              <a:rPr lang="es-AR" sz="4200" b="1" dirty="0"/>
              <a:t> 167 y </a:t>
            </a:r>
            <a:r>
              <a:rPr lang="es-AR" sz="4200" b="1" dirty="0" err="1"/>
              <a:t>ss</a:t>
            </a:r>
            <a:r>
              <a:rPr lang="es-AR" sz="4200" b="1" dirty="0"/>
              <a:t>) </a:t>
            </a:r>
            <a:endParaRPr lang="es-AR" sz="4200" b="1" dirty="0" smtClean="0"/>
          </a:p>
          <a:p>
            <a:pPr marL="0" algn="just" eaLnBrk="1" fontAlgn="auto" hangingPunct="1">
              <a:spcAft>
                <a:spcPts val="0"/>
              </a:spcAft>
              <a:buFont typeface="Arial" charset="0"/>
              <a:buNone/>
              <a:defRPr/>
            </a:pPr>
            <a:r>
              <a:rPr lang="es-AR" sz="4200" b="1" dirty="0" smtClean="0"/>
              <a:t>El acta es un </a:t>
            </a:r>
            <a:r>
              <a:rPr lang="es-AR" sz="4200" b="1" u="sng" dirty="0" smtClean="0"/>
              <a:t>instrumento público </a:t>
            </a:r>
            <a:r>
              <a:rPr lang="es-AR" sz="4200" b="1" dirty="0" smtClean="0"/>
              <a:t>en el cual se vuelcan los actos cumplidos por o en presencia del funcionario público autorizado, quien le otorga autenticidad a su contenido. La misma deberá cumplir ciertos requisitos, los que si son incumplidos, traerá aparejado en </a:t>
            </a:r>
            <a:r>
              <a:rPr lang="es-AR" sz="4200" b="1" u="sng" dirty="0" smtClean="0"/>
              <a:t>algunos casos</a:t>
            </a:r>
            <a:r>
              <a:rPr lang="es-AR" sz="4200" b="1" dirty="0" smtClean="0"/>
              <a:t> la nulidad del documento y el acto que él instrumenta.</a:t>
            </a:r>
          </a:p>
          <a:p>
            <a:pPr marL="0" algn="just" eaLnBrk="1" fontAlgn="auto" hangingPunct="1">
              <a:spcAft>
                <a:spcPts val="0"/>
              </a:spcAft>
              <a:buFont typeface="Arial" charset="0"/>
              <a:buNone/>
              <a:defRPr/>
            </a:pPr>
            <a:r>
              <a:rPr lang="es-AR" sz="4200" b="1" dirty="0" smtClean="0"/>
              <a:t>Valor probatorio. El acta otorga autenticidad al acto que la misma contiene, sin embargo será el juez el encargado de valorar la credibilidad de su contenido, de acuerdo al sistema de las libres convicciones.  </a:t>
            </a:r>
          </a:p>
          <a:p>
            <a:pPr marL="0" algn="just" eaLnBrk="1" fontAlgn="auto" hangingPunct="1">
              <a:spcAft>
                <a:spcPts val="0"/>
              </a:spcAft>
              <a:buFont typeface="Arial" charset="0"/>
              <a:buNone/>
              <a:defRPr/>
            </a:pPr>
            <a:r>
              <a:rPr lang="es-AR" sz="4200" b="1" dirty="0" smtClean="0"/>
              <a:t>Por su parte si esa acta es consignada en la I.P.P., su valor se relativiza en tanto, no se trata de una prueba sino de un elemento de convicción que será reproducido en el juicio oral, su importancia se ciñe como elemento </a:t>
            </a:r>
            <a:r>
              <a:rPr lang="es-AR" sz="4200" b="1" dirty="0" err="1" smtClean="0"/>
              <a:t>convictivo</a:t>
            </a:r>
            <a:r>
              <a:rPr lang="es-AR" sz="4200" b="1" dirty="0" smtClean="0"/>
              <a:t> de los requerimiento anteriores al juicio (Elevación a juicio, detención, </a:t>
            </a:r>
            <a:r>
              <a:rPr lang="es-AR" sz="4200" b="1" dirty="0" err="1" smtClean="0"/>
              <a:t>prision</a:t>
            </a:r>
            <a:r>
              <a:rPr lang="es-AR" sz="4200" b="1" dirty="0" smtClean="0"/>
              <a:t> preventiva, </a:t>
            </a:r>
            <a:r>
              <a:rPr lang="es-AR" sz="4200" b="1" dirty="0" err="1" smtClean="0"/>
              <a:t>etc</a:t>
            </a:r>
            <a:r>
              <a:rPr lang="es-AR" sz="4200" b="1" dirty="0" smtClean="0"/>
              <a:t>) </a:t>
            </a:r>
          </a:p>
          <a:p>
            <a:pPr marL="0" algn="just" eaLnBrk="1" fontAlgn="auto" hangingPunct="1">
              <a:spcAft>
                <a:spcPts val="0"/>
              </a:spcAft>
              <a:buFont typeface="Arial" charset="0"/>
              <a:buNone/>
              <a:defRPr/>
            </a:pPr>
            <a:r>
              <a:rPr lang="es-AR" sz="4200" b="1" dirty="0" smtClean="0"/>
              <a:t> </a:t>
            </a:r>
          </a:p>
          <a:p>
            <a:pPr eaLnBrk="1" fontAlgn="auto" hangingPunct="1">
              <a:spcAft>
                <a:spcPts val="0"/>
              </a:spcAft>
              <a:buFont typeface="Arial" charset="0"/>
              <a:buNone/>
              <a:defRPr/>
            </a:pPr>
            <a:endParaRPr lang="es-AR" b="1" dirty="0"/>
          </a:p>
          <a:p>
            <a:pPr eaLnBrk="1" fontAlgn="auto" hangingPunct="1">
              <a:spcAft>
                <a:spcPts val="0"/>
              </a:spcAft>
              <a:buFont typeface="Arial" pitchFamily="34" charset="0"/>
              <a:buChar char="•"/>
              <a:defRPr/>
            </a:pPr>
            <a:endParaRPr b="1" dirty="0"/>
          </a:p>
        </p:txBody>
      </p:sp>
    </p:spTree>
  </p:cSld>
  <p:clrMapOvr>
    <a:masterClrMapping/>
  </p:clrMapOvr>
  <p:transition advTm="5000">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0483" name="Rectangle 6"/>
          <p:cNvSpPr>
            <a:spLocks noGrp="1"/>
          </p:cNvSpPr>
          <p:nvPr>
            <p:ph type="title"/>
          </p:nvPr>
        </p:nvSpPr>
        <p:spPr/>
        <p:txBody>
          <a:bodyPr/>
          <a:lstStyle/>
          <a:p>
            <a:pPr eaLnBrk="1" hangingPunct="1"/>
            <a:r>
              <a:rPr lang="es-AR" b="1" u="sng" smtClean="0">
                <a:solidFill>
                  <a:srgbClr val="92D050"/>
                </a:solidFill>
              </a:rPr>
              <a:t>SANCIONES PROCESALES:</a:t>
            </a:r>
          </a:p>
        </p:txBody>
      </p:sp>
      <p:sp>
        <p:nvSpPr>
          <p:cNvPr id="20484" name="Rectangle 8"/>
          <p:cNvSpPr>
            <a:spLocks noGrp="1"/>
          </p:cNvSpPr>
          <p:nvPr>
            <p:ph idx="1"/>
          </p:nvPr>
        </p:nvSpPr>
        <p:spPr>
          <a:xfrm>
            <a:off x="900113" y="692150"/>
            <a:ext cx="6840537" cy="4681538"/>
          </a:xfrm>
        </p:spPr>
        <p:txBody>
          <a:bodyPr/>
          <a:lstStyle/>
          <a:p>
            <a:pPr algn="just" eaLnBrk="1" hangingPunct="1">
              <a:buFont typeface="Arial" charset="0"/>
              <a:buNone/>
            </a:pPr>
            <a:endParaRPr lang="es-AR" sz="2200" b="1" smtClean="0"/>
          </a:p>
          <a:p>
            <a:pPr algn="just" eaLnBrk="1" hangingPunct="1">
              <a:buFont typeface="Arial" charset="0"/>
              <a:buNone/>
            </a:pPr>
            <a:endParaRPr lang="es-AR" sz="2200" b="1" smtClean="0"/>
          </a:p>
          <a:p>
            <a:pPr algn="just" eaLnBrk="1" hangingPunct="1">
              <a:buFont typeface="Arial" charset="0"/>
              <a:buNone/>
            </a:pPr>
            <a:endParaRPr lang="es-AR" sz="2200" b="1" smtClean="0"/>
          </a:p>
          <a:p>
            <a:pPr algn="just" eaLnBrk="1" hangingPunct="1">
              <a:buFont typeface="Arial" charset="0"/>
              <a:buNone/>
            </a:pPr>
            <a:r>
              <a:rPr lang="es-AR" sz="2800" b="1" smtClean="0"/>
              <a:t>                                                     Inadmisibilidad</a:t>
            </a:r>
          </a:p>
          <a:p>
            <a:pPr algn="just" eaLnBrk="1" hangingPunct="1">
              <a:buFont typeface="Arial" charset="0"/>
              <a:buNone/>
            </a:pPr>
            <a:r>
              <a:rPr lang="es-AR" sz="2800" b="1" smtClean="0"/>
              <a:t>                                                     </a:t>
            </a:r>
          </a:p>
          <a:p>
            <a:pPr algn="just" eaLnBrk="1" hangingPunct="1">
              <a:buFont typeface="Arial" charset="0"/>
              <a:buNone/>
            </a:pPr>
            <a:r>
              <a:rPr lang="es-AR" sz="2800" b="1" smtClean="0"/>
              <a:t>Sanciones procesales              Inoponibilidad</a:t>
            </a:r>
          </a:p>
          <a:p>
            <a:pPr algn="just" eaLnBrk="1" hangingPunct="1">
              <a:buFont typeface="Arial" charset="0"/>
              <a:buNone/>
            </a:pPr>
            <a:r>
              <a:rPr lang="es-AR" sz="2800" b="1" smtClean="0"/>
              <a:t>                                                     </a:t>
            </a:r>
          </a:p>
          <a:p>
            <a:pPr algn="just" eaLnBrk="1" hangingPunct="1">
              <a:buFont typeface="Arial" charset="0"/>
              <a:buNone/>
            </a:pPr>
            <a:r>
              <a:rPr lang="es-AR" sz="2800" b="1" smtClean="0"/>
              <a:t>                                                     Nulidad  </a:t>
            </a:r>
          </a:p>
          <a:p>
            <a:pPr algn="just" eaLnBrk="1" hangingPunct="1">
              <a:buFont typeface="Arial" charset="0"/>
              <a:buNone/>
            </a:pPr>
            <a:endParaRPr lang="es-AR" sz="2200" b="1" smtClean="0"/>
          </a:p>
          <a:p>
            <a:pPr algn="just" eaLnBrk="1" hangingPunct="1">
              <a:buFont typeface="Arial" charset="0"/>
              <a:buNone/>
            </a:pPr>
            <a:endParaRPr lang="es-AR" sz="2200" b="1" smtClean="0"/>
          </a:p>
          <a:p>
            <a:pPr algn="just" eaLnBrk="1" hangingPunct="1">
              <a:buFont typeface="Arial" charset="0"/>
              <a:buNone/>
            </a:pPr>
            <a:endParaRPr lang="es-AR" sz="2200" b="1" smtClean="0"/>
          </a:p>
          <a:p>
            <a:pPr algn="just" eaLnBrk="1" hangingPunct="1">
              <a:buFont typeface="Arial" charset="0"/>
              <a:buNone/>
            </a:pPr>
            <a:endParaRPr lang="es-AR" sz="2200" b="1" smtClean="0"/>
          </a:p>
        </p:txBody>
      </p:sp>
      <p:sp>
        <p:nvSpPr>
          <p:cNvPr id="5" name="4 Abrir llave"/>
          <p:cNvSpPr/>
          <p:nvPr/>
        </p:nvSpPr>
        <p:spPr>
          <a:xfrm>
            <a:off x="4211638" y="1773238"/>
            <a:ext cx="647700" cy="2951162"/>
          </a:xfrm>
          <a:prstGeom prst="leftBrace">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AR"/>
          </a:p>
        </p:txBody>
      </p:sp>
    </p:spTree>
  </p:cSld>
  <p:clrMapOvr>
    <a:masterClrMapping/>
  </p:clrMapOvr>
  <p:transition advTm="5000">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1507" name="Rectangle 6"/>
          <p:cNvSpPr>
            <a:spLocks noGrp="1"/>
          </p:cNvSpPr>
          <p:nvPr>
            <p:ph type="title"/>
          </p:nvPr>
        </p:nvSpPr>
        <p:spPr/>
        <p:txBody>
          <a:bodyPr/>
          <a:lstStyle/>
          <a:p>
            <a:pPr eaLnBrk="1" hangingPunct="1"/>
            <a:r>
              <a:rPr lang="es-AR" b="1" u="sng" smtClean="0">
                <a:solidFill>
                  <a:srgbClr val="92D050"/>
                </a:solidFill>
              </a:rPr>
              <a:t>SANCIONES PROCESALES:</a:t>
            </a:r>
            <a:br>
              <a:rPr lang="es-AR" b="1" u="sng" smtClean="0">
                <a:solidFill>
                  <a:srgbClr val="92D050"/>
                </a:solidFill>
              </a:rPr>
            </a:br>
            <a:r>
              <a:rPr lang="es-AR" b="1" u="sng" smtClean="0">
                <a:solidFill>
                  <a:srgbClr val="92D050"/>
                </a:solidFill>
              </a:rPr>
              <a:t>NULIDADES</a:t>
            </a:r>
          </a:p>
        </p:txBody>
      </p:sp>
      <p:sp>
        <p:nvSpPr>
          <p:cNvPr id="26628" name="Rectangle 8"/>
          <p:cNvSpPr>
            <a:spLocks noGrp="1"/>
          </p:cNvSpPr>
          <p:nvPr>
            <p:ph idx="1"/>
          </p:nvPr>
        </p:nvSpPr>
        <p:spPr>
          <a:xfrm>
            <a:off x="971550" y="1844675"/>
            <a:ext cx="8172450" cy="3240088"/>
          </a:xfrm>
        </p:spPr>
        <p:txBody>
          <a:bodyPr/>
          <a:lstStyle/>
          <a:p>
            <a:pPr algn="just" eaLnBrk="1" hangingPunct="1">
              <a:buFont typeface="Arial" charset="0"/>
              <a:buNone/>
              <a:defRPr/>
            </a:pPr>
            <a:r>
              <a:rPr lang="es-AR" sz="2200" b="1" dirty="0" smtClean="0"/>
              <a:t>Nulidad. Concepto </a:t>
            </a:r>
          </a:p>
          <a:p>
            <a:pPr marL="0" algn="just" eaLnBrk="1" hangingPunct="1">
              <a:buFont typeface="Arial" charset="0"/>
              <a:buNone/>
              <a:defRPr/>
            </a:pPr>
            <a:r>
              <a:rPr lang="es-AR" sz="2200" b="1" dirty="0" smtClean="0"/>
              <a:t>Es la invalidación de los efectos propios de un acto procesal, que ha ingresado al proceso sin observar las exigencias legalmente impuestas para su realización.</a:t>
            </a:r>
          </a:p>
          <a:p>
            <a:pPr marL="0" algn="just" eaLnBrk="1" hangingPunct="1">
              <a:buFont typeface="Arial" charset="0"/>
              <a:buNone/>
              <a:defRPr/>
            </a:pPr>
            <a:r>
              <a:rPr lang="es-AR" sz="2200" b="1" dirty="0" smtClean="0"/>
              <a:t>Extirpa los efectos de un acto procesal viciado.</a:t>
            </a:r>
          </a:p>
          <a:p>
            <a:pPr marL="0" algn="just" eaLnBrk="1" hangingPunct="1">
              <a:buFont typeface="Arial" charset="0"/>
              <a:buNone/>
              <a:defRPr/>
            </a:pPr>
            <a:endParaRPr lang="es-AR" sz="2200" b="1" dirty="0" smtClean="0"/>
          </a:p>
          <a:p>
            <a:pPr marL="0" algn="just" eaLnBrk="1" hangingPunct="1">
              <a:buFont typeface="Arial" charset="0"/>
              <a:buNone/>
              <a:defRPr/>
            </a:pPr>
            <a:r>
              <a:rPr lang="es-AR" sz="2200" b="1" dirty="0" smtClean="0"/>
              <a:t>“Su función no es propiamente asegurar el cumplimiento de las formas, sino de los fines asignados a éstas por el legislador” (DOCTRINA DE LA FUNCIONALIDAD DE LAS FORMAS ejemplo del testigo de actuación, o del juramento del testigo)</a:t>
            </a:r>
          </a:p>
          <a:p>
            <a:pPr algn="just" eaLnBrk="1" hangingPunct="1">
              <a:buFont typeface="Arial" charset="0"/>
              <a:buNone/>
              <a:defRPr/>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2531" name="Rectangle 6"/>
          <p:cNvSpPr>
            <a:spLocks noGrp="1"/>
          </p:cNvSpPr>
          <p:nvPr>
            <p:ph type="title"/>
          </p:nvPr>
        </p:nvSpPr>
        <p:spPr>
          <a:xfrm>
            <a:off x="468313" y="260350"/>
            <a:ext cx="8229600" cy="1143000"/>
          </a:xfrm>
        </p:spPr>
        <p:txBody>
          <a:bodyPr/>
          <a:lstStyle/>
          <a:p>
            <a:pPr eaLnBrk="1" hangingPunct="1"/>
            <a:r>
              <a:rPr lang="es-AR" b="1" u="sng" smtClean="0">
                <a:solidFill>
                  <a:srgbClr val="92D050"/>
                </a:solidFill>
              </a:rPr>
              <a:t/>
            </a:r>
            <a:br>
              <a:rPr lang="es-AR" b="1" u="sng" smtClean="0">
                <a:solidFill>
                  <a:srgbClr val="92D050"/>
                </a:solidFill>
              </a:rPr>
            </a:br>
            <a:r>
              <a:rPr lang="es-AR" b="1" u="sng" smtClean="0">
                <a:solidFill>
                  <a:srgbClr val="92D050"/>
                </a:solidFill>
              </a:rPr>
              <a:t>NULIDADES EN EL PROCESO PENAL DE LA PROVINCIA DE BUENOS AIRES</a:t>
            </a:r>
          </a:p>
        </p:txBody>
      </p:sp>
      <p:sp>
        <p:nvSpPr>
          <p:cNvPr id="26628" name="Rectangle 8"/>
          <p:cNvSpPr>
            <a:spLocks noGrp="1"/>
          </p:cNvSpPr>
          <p:nvPr>
            <p:ph idx="1"/>
          </p:nvPr>
        </p:nvSpPr>
        <p:spPr>
          <a:xfrm>
            <a:off x="611188" y="2420938"/>
            <a:ext cx="8172450" cy="3240087"/>
          </a:xfrm>
        </p:spPr>
        <p:txBody>
          <a:bodyPr/>
          <a:lstStyle/>
          <a:p>
            <a:pPr algn="just" eaLnBrk="1" hangingPunct="1">
              <a:buFont typeface="Arial" charset="0"/>
              <a:buNone/>
              <a:defRPr/>
            </a:pPr>
            <a:endParaRPr lang="es-AR" sz="2200" b="1" dirty="0" smtClean="0"/>
          </a:p>
          <a:p>
            <a:pPr algn="just" eaLnBrk="1" hangingPunct="1">
              <a:buFont typeface="Arial" charset="0"/>
              <a:buNone/>
              <a:defRPr/>
            </a:pPr>
            <a:r>
              <a:rPr lang="es-AR" sz="2200" b="1" dirty="0" smtClean="0"/>
              <a:t>ENCUADRE NORMATIVO:</a:t>
            </a:r>
          </a:p>
          <a:p>
            <a:pPr algn="just" eaLnBrk="1" hangingPunct="1">
              <a:buFont typeface="Arial" charset="0"/>
              <a:buNone/>
              <a:defRPr/>
            </a:pPr>
            <a:endParaRPr lang="es-AR" sz="2200" b="1" dirty="0" smtClean="0"/>
          </a:p>
          <a:p>
            <a:pPr marL="457200" indent="-457200" algn="just" eaLnBrk="1" hangingPunct="1">
              <a:buFont typeface="+mj-lt"/>
              <a:buAutoNum type="arabicPeriod"/>
              <a:defRPr/>
            </a:pPr>
            <a:r>
              <a:rPr lang="es-AR" sz="2200" b="1" dirty="0" smtClean="0"/>
              <a:t>ARTÍCULOS 201 A 208 DEL C.P.P.</a:t>
            </a:r>
          </a:p>
          <a:p>
            <a:pPr marL="457200" indent="-457200" algn="just" eaLnBrk="1" hangingPunct="1">
              <a:buFont typeface="+mj-lt"/>
              <a:buAutoNum type="arabicPeriod"/>
              <a:defRPr/>
            </a:pPr>
            <a:endParaRPr lang="es-AR" sz="2200" b="1" dirty="0" smtClean="0"/>
          </a:p>
          <a:p>
            <a:pPr marL="457200" indent="-457200" algn="just" eaLnBrk="1" hangingPunct="1">
              <a:buFont typeface="+mj-lt"/>
              <a:buAutoNum type="arabicPeriod"/>
              <a:defRPr/>
            </a:pPr>
            <a:r>
              <a:rPr lang="es-AR" sz="2200" b="1" dirty="0" smtClean="0"/>
              <a:t>EN LA REGULACIÓN DE CIERTOS ACTOS PROCESALES EN PARTICULAR (EJ. ARTÍCULOS 235 Facultad de abstención en la declaración testimonial, 259 reconocimientos, 265 careos, ETC)</a:t>
            </a:r>
          </a:p>
        </p:txBody>
      </p:sp>
    </p:spTree>
  </p:cSld>
  <p:clrMapOvr>
    <a:masterClrMapping/>
  </p:clrMapOvr>
  <p:transition advTm="5000">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4579" name="Rectangle 6"/>
          <p:cNvSpPr>
            <a:spLocks noGrp="1"/>
          </p:cNvSpPr>
          <p:nvPr>
            <p:ph type="title"/>
          </p:nvPr>
        </p:nvSpPr>
        <p:spPr>
          <a:xfrm>
            <a:off x="468313" y="26035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26628" name="Rectangle 8"/>
          <p:cNvSpPr>
            <a:spLocks noGrp="1"/>
          </p:cNvSpPr>
          <p:nvPr>
            <p:ph idx="1"/>
          </p:nvPr>
        </p:nvSpPr>
        <p:spPr>
          <a:xfrm>
            <a:off x="611188" y="1557338"/>
            <a:ext cx="8532812" cy="5013325"/>
          </a:xfrm>
        </p:spPr>
        <p:txBody>
          <a:bodyPr/>
          <a:lstStyle/>
          <a:p>
            <a:pPr marL="0" algn="just" eaLnBrk="1" hangingPunct="1">
              <a:buFont typeface="Arial" charset="0"/>
              <a:buNone/>
              <a:defRPr/>
            </a:pPr>
            <a:r>
              <a:rPr lang="es-AR" sz="2200" b="1" u="sng" dirty="0" smtClean="0"/>
              <a:t>SISTEMA ORIENTADO EN BASE AL PRINCIPIO GENERAL DE CONSERVACIÓN DEL ACTO PROCESAL, CUYA FINALIDAD APUNTA A OTORGAR  SEGURIDAD Y CERTEZA A LA EFICACIA DEL ACTO PROCESAL, LAS NULIDADES SON DE CARÁCTER EXCEPCIONAL.</a:t>
            </a:r>
          </a:p>
          <a:p>
            <a:pPr algn="just" eaLnBrk="1" hangingPunct="1">
              <a:buFont typeface="Arial" charset="0"/>
              <a:buNone/>
              <a:defRPr/>
            </a:pPr>
            <a:endParaRPr lang="es-AR" sz="2200" b="1" dirty="0" smtClean="0"/>
          </a:p>
          <a:p>
            <a:pPr algn="just" eaLnBrk="1" hangingPunct="1">
              <a:buFont typeface="Arial" charset="0"/>
              <a:buNone/>
              <a:defRPr/>
            </a:pPr>
            <a:r>
              <a:rPr lang="es-AR" sz="2200" b="1" dirty="0" smtClean="0"/>
              <a:t>                               LEGALIDAD O TAXATIVIDAD (ART. 201)</a:t>
            </a:r>
          </a:p>
          <a:p>
            <a:pPr algn="just" eaLnBrk="1" hangingPunct="1">
              <a:buFont typeface="Arial" charset="0"/>
              <a:buNone/>
              <a:defRPr/>
            </a:pPr>
            <a:r>
              <a:rPr lang="es-AR" sz="2200" b="1" dirty="0" smtClean="0"/>
              <a:t>                               INTERPRETACIÓN RESTRICTIVA (ART. 3)</a:t>
            </a:r>
          </a:p>
          <a:p>
            <a:pPr algn="just" eaLnBrk="1" hangingPunct="1">
              <a:buFont typeface="Arial" charset="0"/>
              <a:buNone/>
              <a:defRPr/>
            </a:pPr>
            <a:r>
              <a:rPr lang="es-AR" sz="2200" b="1" dirty="0" smtClean="0"/>
              <a:t>PRINCIPIOS          DE TRASCENDENCIA O DE PERJUDICIALIDAD</a:t>
            </a:r>
          </a:p>
          <a:p>
            <a:pPr algn="just" eaLnBrk="1" hangingPunct="1">
              <a:buFont typeface="Arial" charset="0"/>
              <a:buNone/>
              <a:defRPr/>
            </a:pPr>
            <a:r>
              <a:rPr lang="es-AR" sz="2200" b="1" dirty="0" smtClean="0"/>
              <a:t>DERIVADOS         (ART. 201-204)</a:t>
            </a:r>
          </a:p>
          <a:p>
            <a:pPr algn="just" eaLnBrk="1" hangingPunct="1">
              <a:buFont typeface="Arial" charset="0"/>
              <a:buNone/>
              <a:defRPr/>
            </a:pPr>
            <a:r>
              <a:rPr lang="es-AR" sz="2200" b="1" dirty="0" smtClean="0"/>
              <a:t>                               PRINCIPIO DE PRECLUSIÓN (ART. 205)</a:t>
            </a:r>
          </a:p>
          <a:p>
            <a:pPr algn="just" eaLnBrk="1" hangingPunct="1">
              <a:buFont typeface="Arial" charset="0"/>
              <a:buNone/>
              <a:defRPr/>
            </a:pPr>
            <a:r>
              <a:rPr lang="es-AR" sz="2200" b="1" dirty="0" smtClean="0"/>
              <a:t>                               SANEAMIENTO Y SUBSANACIÓN (ART. 206)</a:t>
            </a:r>
          </a:p>
          <a:p>
            <a:pPr algn="just" eaLnBrk="1" hangingPunct="1">
              <a:buFont typeface="Arial" charset="0"/>
              <a:buNone/>
              <a:defRPr/>
            </a:pPr>
            <a:r>
              <a:rPr lang="es-AR" sz="2200" b="1" dirty="0" smtClean="0"/>
              <a:t>                               LEGITIMIDAD (ART. 204)</a:t>
            </a:r>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p:txBody>
      </p:sp>
      <p:sp>
        <p:nvSpPr>
          <p:cNvPr id="5" name="4 Abrir llave"/>
          <p:cNvSpPr/>
          <p:nvPr/>
        </p:nvSpPr>
        <p:spPr>
          <a:xfrm>
            <a:off x="2339975" y="3213100"/>
            <a:ext cx="360363" cy="3384550"/>
          </a:xfrm>
          <a:prstGeom prst="leftBrace">
            <a:avLst/>
          </a:prstGeom>
          <a:ln w="5715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AR"/>
          </a:p>
        </p:txBody>
      </p:sp>
    </p:spTree>
  </p:cSld>
  <p:clrMapOvr>
    <a:masterClrMapping/>
  </p:clrMapOvr>
  <p:transition advTm="5000">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5603"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26628" name="Rectangle 8"/>
          <p:cNvSpPr>
            <a:spLocks noGrp="1"/>
          </p:cNvSpPr>
          <p:nvPr>
            <p:ph idx="1"/>
          </p:nvPr>
        </p:nvSpPr>
        <p:spPr>
          <a:xfrm>
            <a:off x="611188" y="1484313"/>
            <a:ext cx="8532812" cy="5157787"/>
          </a:xfrm>
        </p:spPr>
        <p:txBody>
          <a:bodyPr/>
          <a:lstStyle/>
          <a:p>
            <a:pPr algn="just" eaLnBrk="1" hangingPunct="1">
              <a:buFont typeface="Arial" charset="0"/>
              <a:buNone/>
              <a:defRPr/>
            </a:pPr>
            <a:r>
              <a:rPr lang="es-AR" sz="2200" b="1" dirty="0" smtClean="0"/>
              <a:t>                               LEGALIDAD O TAXATIVIDAD</a:t>
            </a:r>
          </a:p>
          <a:p>
            <a:pPr algn="just" eaLnBrk="1" hangingPunct="1">
              <a:buFont typeface="Arial" charset="0"/>
              <a:buNone/>
              <a:defRPr/>
            </a:pPr>
            <a:endParaRPr lang="es-AR" sz="2200" b="1" dirty="0" smtClean="0"/>
          </a:p>
          <a:p>
            <a:pPr marL="0" algn="just" eaLnBrk="1" hangingPunct="1">
              <a:buFont typeface="Arial" charset="0"/>
              <a:buNone/>
              <a:defRPr/>
            </a:pPr>
            <a:r>
              <a:rPr lang="es-AR" sz="2200" b="1" dirty="0" smtClean="0"/>
              <a:t>“La inobservancia de las disposiciones establecidas para la realización de los actos del procedimiento </a:t>
            </a:r>
            <a:r>
              <a:rPr lang="es-AR" sz="2200" b="1" i="1" u="sng" dirty="0" smtClean="0"/>
              <a:t>sólo</a:t>
            </a:r>
            <a:r>
              <a:rPr lang="es-AR" sz="2200" b="1" u="sng" dirty="0" smtClean="0"/>
              <a:t> los hará nulos en los supuestos </a:t>
            </a:r>
            <a:r>
              <a:rPr lang="es-AR" sz="2200" b="1" i="1" u="sng" dirty="0" smtClean="0"/>
              <a:t>expresamente</a:t>
            </a:r>
            <a:r>
              <a:rPr lang="es-AR" sz="2200" b="1" u="sng" dirty="0" smtClean="0"/>
              <a:t> determinados por éste código” </a:t>
            </a:r>
            <a:r>
              <a:rPr lang="es-AR" sz="2200" b="1" dirty="0" smtClean="0"/>
              <a:t>(art. 201 Primer </a:t>
            </a:r>
            <a:r>
              <a:rPr lang="es-AR" sz="2200" b="1" dirty="0" err="1" smtClean="0"/>
              <a:t>Parrafo</a:t>
            </a:r>
            <a:r>
              <a:rPr lang="es-AR" sz="2200" b="1" dirty="0" smtClean="0"/>
              <a:t>)</a:t>
            </a:r>
          </a:p>
          <a:p>
            <a:pPr algn="just" eaLnBrk="1" hangingPunct="1">
              <a:buFont typeface="Arial" charset="0"/>
              <a:buNone/>
              <a:defRPr/>
            </a:pPr>
            <a:r>
              <a:rPr lang="es-AR" sz="2200" b="1" dirty="0" smtClean="0"/>
              <a:t>                               </a:t>
            </a:r>
          </a:p>
          <a:p>
            <a:pPr marL="0" algn="just" eaLnBrk="1" hangingPunct="1">
              <a:buFont typeface="Arial" charset="0"/>
              <a:buNone/>
              <a:defRPr/>
            </a:pPr>
            <a:r>
              <a:rPr lang="es-AR" sz="2200" b="1" dirty="0" smtClean="0"/>
              <a:t>Esa determinación expresa  se lleva adelante:</a:t>
            </a:r>
          </a:p>
          <a:p>
            <a:pPr marL="0" algn="just" eaLnBrk="1" hangingPunct="1">
              <a:buFont typeface="Arial" charset="0"/>
              <a:buNone/>
              <a:defRPr/>
            </a:pPr>
            <a:r>
              <a:rPr lang="es-AR" sz="2200" b="1" dirty="0" smtClean="0"/>
              <a:t>A.-En forma </a:t>
            </a:r>
            <a:r>
              <a:rPr lang="es-AR" sz="2200" b="1" u="sng" dirty="0" smtClean="0"/>
              <a:t>específica</a:t>
            </a:r>
            <a:r>
              <a:rPr lang="es-AR" sz="2200" b="1" dirty="0" smtClean="0"/>
              <a:t> en el caso que la misma norma que </a:t>
            </a:r>
            <a:r>
              <a:rPr lang="es-AR" sz="2200" b="1" dirty="0" err="1" smtClean="0"/>
              <a:t>prevee</a:t>
            </a:r>
            <a:r>
              <a:rPr lang="es-AR" sz="2200" b="1" dirty="0" smtClean="0"/>
              <a:t> el cumplimiento de una determinada formalidad establece la sanción de nulidad ante el incumplimiento.</a:t>
            </a:r>
          </a:p>
          <a:p>
            <a:pPr marL="0" algn="just" eaLnBrk="1" hangingPunct="1">
              <a:buFont typeface="Arial" charset="0"/>
              <a:buNone/>
              <a:defRPr/>
            </a:pPr>
            <a:r>
              <a:rPr lang="es-AR" sz="2200" b="1" dirty="0" smtClean="0"/>
              <a:t>B.-En forma </a:t>
            </a:r>
            <a:r>
              <a:rPr lang="es-AR" sz="2200" b="1" u="sng" dirty="0" smtClean="0"/>
              <a:t>genérica</a:t>
            </a:r>
            <a:r>
              <a:rPr lang="es-AR" sz="2200" b="1" dirty="0" smtClean="0"/>
              <a:t> aplicable para cualquier acto procesal que presente los defectos que la norma prevea. (</a:t>
            </a:r>
            <a:r>
              <a:rPr lang="es-AR" sz="1600" b="1" dirty="0" smtClean="0"/>
              <a:t>Ejemplo art. 202 </a:t>
            </a:r>
            <a:r>
              <a:rPr lang="es-ES" sz="1600" dirty="0" smtClean="0"/>
              <a:t>Se entenderá siempre prescripta bajo sanción de nulidad la observancia de las disposiciones concernientes: </a:t>
            </a:r>
          </a:p>
          <a:p>
            <a:pPr marL="0">
              <a:buFont typeface="Arial" charset="0"/>
              <a:buNone/>
              <a:defRPr/>
            </a:pPr>
            <a:r>
              <a:rPr lang="es-ES" sz="1600" dirty="0" smtClean="0"/>
              <a:t>{…]3.- A la intervención, asistencia y representación del imputado, en los casos y formas que este Código establece…)</a:t>
            </a:r>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6627"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26628" name="Rectangle 8"/>
          <p:cNvSpPr>
            <a:spLocks noGrp="1"/>
          </p:cNvSpPr>
          <p:nvPr>
            <p:ph idx="1"/>
          </p:nvPr>
        </p:nvSpPr>
        <p:spPr>
          <a:xfrm>
            <a:off x="611188" y="1484313"/>
            <a:ext cx="8532812" cy="5157787"/>
          </a:xfrm>
        </p:spPr>
        <p:txBody>
          <a:bodyPr/>
          <a:lstStyle/>
          <a:p>
            <a:pPr algn="just" eaLnBrk="1" hangingPunct="1">
              <a:buFont typeface="Arial" charset="0"/>
              <a:buNone/>
              <a:defRPr/>
            </a:pPr>
            <a:r>
              <a:rPr lang="es-AR" sz="2200" b="1" dirty="0" smtClean="0"/>
              <a:t>                               INTERPRETACIÓN RESTRICTIVA</a:t>
            </a:r>
          </a:p>
          <a:p>
            <a:pPr algn="just" eaLnBrk="1" hangingPunct="1">
              <a:buFont typeface="Arial" charset="0"/>
              <a:buNone/>
              <a:defRPr/>
            </a:pPr>
            <a:endParaRPr lang="es-AR" sz="2200" b="1" dirty="0" smtClean="0"/>
          </a:p>
          <a:p>
            <a:pPr marL="0" algn="just" eaLnBrk="1" hangingPunct="1">
              <a:buFont typeface="Arial" charset="0"/>
              <a:buNone/>
              <a:defRPr/>
            </a:pPr>
            <a:r>
              <a:rPr lang="es-ES" sz="2400" dirty="0" smtClean="0"/>
              <a:t>ARTÍCULO 3.- </a:t>
            </a:r>
            <a:r>
              <a:rPr lang="es-ES" sz="2400" b="1" u="sng" dirty="0" smtClean="0"/>
              <a:t>Toda disposición legal que […] establezca sanciones procesales o exclusiones probatorias, deberá ser interpretada restrictivamente.</a:t>
            </a:r>
          </a:p>
          <a:p>
            <a:pPr marL="0" algn="just" eaLnBrk="1" hangingPunct="1">
              <a:buFont typeface="Arial" charset="0"/>
              <a:buNone/>
              <a:defRPr/>
            </a:pPr>
            <a:endParaRPr lang="es-ES" sz="2400" b="1" u="sng" dirty="0" smtClean="0"/>
          </a:p>
          <a:p>
            <a:pPr marL="0" algn="just" eaLnBrk="1" hangingPunct="1">
              <a:buFont typeface="Arial" charset="0"/>
              <a:buNone/>
              <a:defRPr/>
            </a:pPr>
            <a:r>
              <a:rPr lang="es-ES" sz="2400" b="1" u="sng" dirty="0" smtClean="0"/>
              <a:t>CRITERIO INTERPRETATIVO ORIENTADOR DIRIGIDO HACIA LOS MAGISTRADOS JUDICIALES AL DECIDIR RESPECTO DE LA APLICABILIDAD DE LA SANCIÓN. DERIVA DIRECTAMENTE DEL PRINCIPIO GENERAL DE CONSERVACIÓN DEL ACTO PROCESAL Y ES COMPLEMENTARIO DEL PRINCIPIO DE TAXATIVIDAD DE LAS CAUSALES NULIFICANTES, MIENTRAS ÉSTA ÚLTIMA REFIERE A LAS CAUSALES DE NULIDAD,  EL CARÁCTER RESTRICTIVO HACE A SU FUCIONAMIENTO.</a:t>
            </a:r>
          </a:p>
        </p:txBody>
      </p:sp>
    </p:spTree>
  </p:cSld>
  <p:clrMapOvr>
    <a:masterClrMapping/>
  </p:clrMapOvr>
  <p:transition advTm="5000">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7651"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26628" name="Rectangle 8"/>
          <p:cNvSpPr>
            <a:spLocks noGrp="1"/>
          </p:cNvSpPr>
          <p:nvPr>
            <p:ph idx="1"/>
          </p:nvPr>
        </p:nvSpPr>
        <p:spPr>
          <a:xfrm>
            <a:off x="611188" y="1484313"/>
            <a:ext cx="8532812" cy="5157787"/>
          </a:xfrm>
        </p:spPr>
        <p:txBody>
          <a:bodyPr/>
          <a:lstStyle/>
          <a:p>
            <a:pPr algn="just" eaLnBrk="1" hangingPunct="1">
              <a:buFont typeface="Arial" charset="0"/>
              <a:buNone/>
              <a:defRPr/>
            </a:pPr>
            <a:r>
              <a:rPr lang="es-AR" sz="2200" b="1" dirty="0" smtClean="0"/>
              <a:t>                               TRASCENDENCIA O PERJUDICIALIDAD</a:t>
            </a:r>
          </a:p>
          <a:p>
            <a:pPr marL="0" algn="just" eaLnBrk="1" hangingPunct="1">
              <a:buFont typeface="Arial" charset="0"/>
              <a:buNone/>
              <a:defRPr/>
            </a:pPr>
            <a:endParaRPr lang="es-AR" sz="2200" b="1" dirty="0" smtClean="0"/>
          </a:p>
          <a:p>
            <a:pPr marL="0" algn="just" eaLnBrk="1" hangingPunct="1">
              <a:buFont typeface="Arial" charset="0"/>
              <a:buNone/>
              <a:defRPr/>
            </a:pPr>
            <a:r>
              <a:rPr lang="es-AR" sz="2200" b="1" dirty="0" smtClean="0"/>
              <a:t>ARTÍCULO 201. […] </a:t>
            </a:r>
            <a:r>
              <a:rPr lang="es-ES_tradnl" sz="2400" b="1" dirty="0" smtClean="0"/>
              <a:t>No se declarará la nulidad si la inobservancia no ha producido, ni pudiere producir, perjuicio para quien la alega o para aquel en cuyo favor se ha establecido.</a:t>
            </a:r>
            <a:endParaRPr lang="es-ES" sz="2400" b="1" dirty="0" smtClean="0"/>
          </a:p>
          <a:p>
            <a:pPr algn="just" eaLnBrk="1" hangingPunct="1">
              <a:buFont typeface="Arial" charset="0"/>
              <a:buNone/>
              <a:defRPr/>
            </a:pPr>
            <a:endParaRPr lang="es-AR" sz="2200" b="1" dirty="0" smtClean="0"/>
          </a:p>
          <a:p>
            <a:pPr marL="0" algn="just" eaLnBrk="1" hangingPunct="1">
              <a:buFont typeface="Arial" charset="0"/>
              <a:buNone/>
              <a:defRPr/>
            </a:pPr>
            <a:r>
              <a:rPr lang="es-AR" sz="2200" b="1" dirty="0" smtClean="0"/>
              <a:t>No hay nulidad por la nulidad misma, </a:t>
            </a:r>
            <a:r>
              <a:rPr lang="es-AR" sz="2200" b="1" u="sng" dirty="0" smtClean="0"/>
              <a:t>es inaplicable la sanción de nulidad basada en el sólo apego al cumplimiento de la ley </a:t>
            </a:r>
            <a:r>
              <a:rPr lang="es-AR" sz="2200" b="1" dirty="0" smtClean="0"/>
              <a:t>o para satisfacer meros pruritos formales, </a:t>
            </a:r>
            <a:r>
              <a:rPr lang="es-AR" sz="2200" b="1" u="sng" dirty="0" smtClean="0"/>
              <a:t>siempre para su declaración debe operar un perjuicio real y concreto para alguna de las partes, como consecuencia de la inobservancia legal</a:t>
            </a:r>
            <a:r>
              <a:rPr lang="es-AR" sz="2200" b="1" dirty="0" smtClean="0"/>
              <a:t>, de lo contrario se incurriría en un exceso ritualista ajeno a nuestro sistema procesal.  (Doctrina elaborada por la C.S.J.N fallo 156/04 “</a:t>
            </a:r>
            <a:r>
              <a:rPr lang="es-AR" sz="2200" b="1" dirty="0" err="1" smtClean="0"/>
              <a:t>Abelnabe</a:t>
            </a:r>
            <a:r>
              <a:rPr lang="es-AR" sz="2200" b="1" dirty="0" smtClean="0"/>
              <a:t> Julio C” y por la SCBA fallo “S.,G. s/ Secuestro extorsivo” del  8/9/2004).</a:t>
            </a:r>
          </a:p>
        </p:txBody>
      </p:sp>
    </p:spTree>
  </p:cSld>
  <p:clrMapOvr>
    <a:masterClrMapping/>
  </p:clrMapOvr>
  <p:transition advTm="5000">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8675" name="Rectangle 6"/>
          <p:cNvSpPr>
            <a:spLocks noGrp="1"/>
          </p:cNvSpPr>
          <p:nvPr>
            <p:ph type="title"/>
          </p:nvPr>
        </p:nvSpPr>
        <p:spPr>
          <a:xfrm>
            <a:off x="468313" y="0"/>
            <a:ext cx="7848600" cy="936625"/>
          </a:xfrm>
        </p:spPr>
        <p:txBody>
          <a:bodyPr/>
          <a:lstStyle/>
          <a:p>
            <a:pPr eaLnBrk="1" hangingPunct="1"/>
            <a:r>
              <a:rPr lang="es-AR" b="1" u="sng" dirty="0" smtClean="0">
                <a:solidFill>
                  <a:srgbClr val="92D050"/>
                </a:solidFill>
              </a:rPr>
              <a:t/>
            </a:r>
            <a:br>
              <a:rPr lang="es-AR" b="1" u="sng" dirty="0" smtClean="0">
                <a:solidFill>
                  <a:srgbClr val="92D050"/>
                </a:solidFill>
              </a:rPr>
            </a:br>
            <a:r>
              <a:rPr lang="es-AR" sz="3200" b="1" u="sng" dirty="0" smtClean="0">
                <a:solidFill>
                  <a:srgbClr val="92D050"/>
                </a:solidFill>
              </a:rPr>
              <a:t>NULIDADES EN EL PROCESO PENAL DE LA PROVINCIA DE BUENOS AIRES</a:t>
            </a:r>
          </a:p>
        </p:txBody>
      </p:sp>
      <p:sp>
        <p:nvSpPr>
          <p:cNvPr id="26628" name="Rectangle 8"/>
          <p:cNvSpPr>
            <a:spLocks noGrp="1"/>
          </p:cNvSpPr>
          <p:nvPr>
            <p:ph idx="1"/>
          </p:nvPr>
        </p:nvSpPr>
        <p:spPr>
          <a:xfrm>
            <a:off x="611188" y="1484313"/>
            <a:ext cx="8532812" cy="5157787"/>
          </a:xfrm>
        </p:spPr>
        <p:txBody>
          <a:bodyPr/>
          <a:lstStyle/>
          <a:p>
            <a:pPr algn="just" eaLnBrk="1" hangingPunct="1">
              <a:buFont typeface="Arial" charset="0"/>
              <a:buNone/>
              <a:defRPr/>
            </a:pPr>
            <a:r>
              <a:rPr lang="es-AR" sz="2200" b="1" dirty="0" smtClean="0"/>
              <a:t>                                               PRECLUSIÓN</a:t>
            </a:r>
          </a:p>
          <a:p>
            <a:pPr>
              <a:buFont typeface="Arial" charset="0"/>
              <a:buNone/>
              <a:defRPr/>
            </a:pPr>
            <a:r>
              <a:rPr lang="es-ES_tradnl" sz="2000" b="1" dirty="0" smtClean="0">
                <a:solidFill>
                  <a:srgbClr val="FF0000"/>
                </a:solidFill>
              </a:rPr>
              <a:t>      </a:t>
            </a:r>
            <a:r>
              <a:rPr lang="es-ES_tradnl" sz="2000" b="1" dirty="0" smtClean="0"/>
              <a:t>ARTICULO 205.- Las nulidades </a:t>
            </a:r>
            <a:r>
              <a:rPr lang="es-ES_tradnl" sz="2000" b="1" u="sng" dirty="0" smtClean="0"/>
              <a:t>sólo</a:t>
            </a:r>
            <a:r>
              <a:rPr lang="es-ES_tradnl" sz="2000" b="1" dirty="0" smtClean="0"/>
              <a:t> podrán ser articuladas </a:t>
            </a:r>
            <a:r>
              <a:rPr lang="es-ES_tradnl" sz="2000" b="1" u="sng" dirty="0" smtClean="0"/>
              <a:t>bajo sanción de caducidad</a:t>
            </a:r>
            <a:r>
              <a:rPr lang="es-ES_tradnl" sz="2000" b="1" dirty="0" smtClean="0"/>
              <a:t>, en las siguientes oportunidades:</a:t>
            </a:r>
            <a:endParaRPr lang="es-ES" sz="2000" b="1" dirty="0" smtClean="0"/>
          </a:p>
          <a:p>
            <a:pPr>
              <a:buFont typeface="Arial" charset="0"/>
              <a:buNone/>
              <a:defRPr/>
            </a:pPr>
            <a:r>
              <a:rPr lang="es-ES_tradnl" sz="2000" b="1" dirty="0" smtClean="0"/>
              <a:t>       1)      Las producidas en la investigación penal preparatoria, durante ésta.</a:t>
            </a:r>
            <a:endParaRPr lang="es-ES" sz="2000" b="1" dirty="0" smtClean="0"/>
          </a:p>
          <a:p>
            <a:pPr>
              <a:buFont typeface="Arial" charset="0"/>
              <a:buNone/>
              <a:defRPr/>
            </a:pPr>
            <a:r>
              <a:rPr lang="es-ES_tradnl" sz="2000" b="1" dirty="0" smtClean="0"/>
              <a:t>       2)      Las producidas en los actos preliminares del juicio, hasta inmediatamente después de abierto el debate…”</a:t>
            </a:r>
            <a:endParaRPr lang="es-ES" sz="2000" b="1" dirty="0" smtClean="0"/>
          </a:p>
          <a:p>
            <a:pPr marL="0" algn="just" eaLnBrk="1" hangingPunct="1">
              <a:buNone/>
              <a:defRPr/>
            </a:pPr>
            <a:r>
              <a:rPr lang="es-AR" sz="2200" b="1" dirty="0" smtClean="0"/>
              <a:t>Los planteos </a:t>
            </a:r>
            <a:r>
              <a:rPr lang="es-AR" sz="2200" b="1" dirty="0" err="1" smtClean="0"/>
              <a:t>nulificante</a:t>
            </a:r>
            <a:r>
              <a:rPr lang="es-AR" sz="2200" b="1" dirty="0" smtClean="0"/>
              <a:t>, deben ser interpuestos por las partes, en el momento procesal oportunamente previsto por la ley, </a:t>
            </a:r>
            <a:r>
              <a:rPr lang="es-AR" sz="2200" b="1" u="sng" dirty="0" smtClean="0"/>
              <a:t>sino se realiza en ese momento el acto imperfecto queda convalidado.</a:t>
            </a:r>
          </a:p>
          <a:p>
            <a:pPr marL="0" algn="just" eaLnBrk="1" hangingPunct="1">
              <a:buFont typeface="Arial" charset="0"/>
              <a:buNone/>
              <a:defRPr/>
            </a:pPr>
            <a:r>
              <a:rPr lang="es-AR" sz="2200" b="1" dirty="0" smtClean="0"/>
              <a:t>Un </a:t>
            </a:r>
            <a:r>
              <a:rPr lang="es-AR" sz="2200" b="1" dirty="0" err="1" smtClean="0"/>
              <a:t>estadío</a:t>
            </a:r>
            <a:r>
              <a:rPr lang="es-AR" sz="2200" b="1" dirty="0" smtClean="0"/>
              <a:t> procesal, supone la clausura del anterior, a la vez que le otorga certeza y firmeza.</a:t>
            </a:r>
          </a:p>
          <a:p>
            <a:pPr marL="0" algn="just" eaLnBrk="1" hangingPunct="1">
              <a:buFont typeface="Arial" charset="0"/>
              <a:buNone/>
              <a:defRPr/>
            </a:pPr>
            <a:r>
              <a:rPr lang="es-AR" sz="2200" b="1" dirty="0" smtClean="0"/>
              <a:t>El momento procesal fijado con carácter perentorio, no es mas que la aplicación del carácter EXCEPCIONAL Y RESTRICTIVO de las nulidades, aplicado en éste caso a la OPORTUNIDAD procesal.</a:t>
            </a:r>
          </a:p>
        </p:txBody>
      </p:sp>
    </p:spTree>
  </p:cSld>
  <p:clrMapOvr>
    <a:masterClrMapping/>
  </p:clrMapOvr>
  <p:transition advTm="5000">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9699"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26628" name="Rectangle 8"/>
          <p:cNvSpPr>
            <a:spLocks noGrp="1"/>
          </p:cNvSpPr>
          <p:nvPr>
            <p:ph idx="1"/>
          </p:nvPr>
        </p:nvSpPr>
        <p:spPr>
          <a:xfrm>
            <a:off x="611188" y="1484313"/>
            <a:ext cx="8532812" cy="5157787"/>
          </a:xfrm>
        </p:spPr>
        <p:txBody>
          <a:bodyPr/>
          <a:lstStyle/>
          <a:p>
            <a:pPr algn="just" eaLnBrk="1" hangingPunct="1">
              <a:buFont typeface="Arial" charset="0"/>
              <a:buNone/>
              <a:defRPr/>
            </a:pPr>
            <a:r>
              <a:rPr lang="es-AR" sz="2200" b="1" dirty="0" smtClean="0"/>
              <a:t>                                               LEGITIMIDAD</a:t>
            </a:r>
          </a:p>
          <a:p>
            <a:pPr algn="just" eaLnBrk="1" hangingPunct="1">
              <a:buFont typeface="Arial" charset="0"/>
              <a:buNone/>
              <a:defRPr/>
            </a:pPr>
            <a:endParaRPr lang="es-AR" sz="2200" b="1" dirty="0" smtClean="0"/>
          </a:p>
          <a:p>
            <a:pPr marL="0" algn="just" eaLnBrk="1" hangingPunct="1">
              <a:buFont typeface="Arial" charset="0"/>
              <a:buNone/>
              <a:defRPr/>
            </a:pPr>
            <a:r>
              <a:rPr lang="es-ES" sz="2400" b="1" dirty="0" smtClean="0"/>
              <a:t>ARTICULO 204.- Excepto los casos en que proceda la declaración de oficio, </a:t>
            </a:r>
            <a:r>
              <a:rPr lang="es-ES" sz="2400" b="1" u="sng" dirty="0" smtClean="0"/>
              <a:t>sólo podrán oponerla las partes que no hayan concurrido a causarla y que tengan interés en la observancia de las disposiciones legales respectivas.</a:t>
            </a:r>
          </a:p>
          <a:p>
            <a:pPr marL="0" algn="just" eaLnBrk="1" hangingPunct="1">
              <a:buFont typeface="Arial" charset="0"/>
              <a:buNone/>
              <a:defRPr/>
            </a:pPr>
            <a:endParaRPr lang="es-ES" sz="2400" b="1" u="sng" dirty="0" smtClean="0"/>
          </a:p>
          <a:p>
            <a:pPr marL="0" algn="just" eaLnBrk="1" hangingPunct="1">
              <a:buFont typeface="Arial" charset="0"/>
              <a:buNone/>
              <a:defRPr/>
            </a:pPr>
            <a:r>
              <a:rPr lang="es-ES" sz="2400" b="1" u="sng" dirty="0" smtClean="0"/>
              <a:t>Excepcionalidad aplicada a los sujetos legitimados, remarca nuevamente la exigencia del perjuicio.</a:t>
            </a:r>
          </a:p>
          <a:p>
            <a:pPr algn="just" eaLnBrk="1" hangingPunct="1">
              <a:buFont typeface="Arial" charset="0"/>
              <a:buNone/>
              <a:defRPr/>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0723"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30724" name="Rectangle 8"/>
          <p:cNvSpPr>
            <a:spLocks noGrp="1"/>
          </p:cNvSpPr>
          <p:nvPr>
            <p:ph idx="1"/>
          </p:nvPr>
        </p:nvSpPr>
        <p:spPr>
          <a:xfrm>
            <a:off x="0" y="1484784"/>
            <a:ext cx="8532812" cy="5157787"/>
          </a:xfrm>
        </p:spPr>
        <p:txBody>
          <a:bodyPr/>
          <a:lstStyle/>
          <a:p>
            <a:pPr algn="just" eaLnBrk="1" hangingPunct="1">
              <a:buFont typeface="Arial" charset="0"/>
              <a:buNone/>
            </a:pPr>
            <a:r>
              <a:rPr lang="es-AR" sz="2200" b="1" dirty="0" smtClean="0"/>
              <a:t>                                    SANEAMIENTO Y SUBSANACIÓN</a:t>
            </a:r>
          </a:p>
          <a:p>
            <a:pPr algn="just">
              <a:buFont typeface="Arial" charset="0"/>
              <a:buNone/>
            </a:pPr>
            <a:r>
              <a:rPr lang="es-ES_tradnl" sz="1800" b="1" dirty="0" smtClean="0"/>
              <a:t>      </a:t>
            </a:r>
            <a:r>
              <a:rPr lang="es-ES_tradnl" sz="2400" b="1" dirty="0" smtClean="0"/>
              <a:t>ARTICULO 206.- (Texto según Ley 13260) </a:t>
            </a:r>
            <a:r>
              <a:rPr lang="es-ES_tradnl" sz="2400" b="1" i="1" dirty="0" smtClean="0"/>
              <a:t>Saneamiento y confirmación</a:t>
            </a:r>
            <a:r>
              <a:rPr lang="es-ES_tradnl" sz="2400" b="1" dirty="0" smtClean="0"/>
              <a:t>: El órgano judicial que compruebe un motivo de nulidad procurará su inmediato saneamiento, la renovación del acto, su rectificación o el cumplimiento del acto omitido, sin que se pueda retrotraer el procedimiento a etapas ya cumplidas.</a:t>
            </a:r>
            <a:endParaRPr lang="es-ES" sz="2400" b="1" dirty="0" smtClean="0"/>
          </a:p>
          <a:p>
            <a:pPr algn="just">
              <a:buFont typeface="Arial" charset="0"/>
              <a:buNone/>
            </a:pPr>
            <a:r>
              <a:rPr lang="es-ES_tradnl" sz="2400" b="1" dirty="0" smtClean="0"/>
              <a:t>     Podrá solicitarse el saneamiento de la nulidad mientras se realiza el acto o dentro del plazo de veinticuatro (24) horas de realizado o dentro del mismo plazo después de haberlo conocido cuando no haya estado presente quien peticiona. En la solicitud se hará constar, en lo posible individualización del acto viciado u omitido, la descripción de la irregularidad, y la propuesta de solución.</a:t>
            </a:r>
            <a:endParaRPr lang="es-ES" sz="2400" b="1" dirty="0" smtClean="0"/>
          </a:p>
          <a:p>
            <a:pPr algn="just">
              <a:buFont typeface="Arial" charset="0"/>
              <a:buNone/>
            </a:pPr>
            <a:r>
              <a:rPr lang="es-ES_tradnl" sz="1800" b="1" dirty="0" smtClean="0"/>
              <a:t>       </a:t>
            </a:r>
            <a:endParaRPr lang="es-AR" sz="2200" b="1" dirty="0" smtClean="0"/>
          </a:p>
          <a:p>
            <a:pPr algn="just" eaLnBrk="1" hangingPunct="1">
              <a:buFont typeface="Arial" charset="0"/>
              <a:buNone/>
            </a:pPr>
            <a:endParaRPr lang="es-AR" sz="2200" b="1" dirty="0" smtClean="0"/>
          </a:p>
          <a:p>
            <a:pPr algn="just" eaLnBrk="1" hangingPunct="1">
              <a:buFont typeface="Arial" charset="0"/>
              <a:buNone/>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4099" name="Rectangle 6"/>
          <p:cNvSpPr>
            <a:spLocks noGrp="1"/>
          </p:cNvSpPr>
          <p:nvPr>
            <p:ph type="title"/>
          </p:nvPr>
        </p:nvSpPr>
        <p:spPr>
          <a:xfrm>
            <a:off x="539750" y="1125538"/>
            <a:ext cx="8229600" cy="1223962"/>
          </a:xfrm>
        </p:spPr>
        <p:txBody>
          <a:bodyPr/>
          <a:lstStyle/>
          <a:p>
            <a:pPr eaLnBrk="1" hangingPunct="1"/>
            <a:r>
              <a:rPr lang="es-AR" sz="3600" dirty="0" smtClean="0">
                <a:solidFill>
                  <a:srgbClr val="00CC00"/>
                </a:solidFill>
              </a:rPr>
              <a:t>EXIGENCIAS FORMALES VS. I.P.P DESFORMALIZADA, DINÁMICA Y PROVISORIA EN EL C.P.P.</a:t>
            </a:r>
            <a:br>
              <a:rPr lang="es-AR" sz="3600" dirty="0" smtClean="0">
                <a:solidFill>
                  <a:srgbClr val="00CC00"/>
                </a:solidFill>
              </a:rPr>
            </a:br>
            <a:r>
              <a:rPr lang="es-AR" dirty="0" smtClean="0"/>
              <a:t/>
            </a:r>
            <a:br>
              <a:rPr lang="es-AR" dirty="0" smtClean="0"/>
            </a:br>
            <a:endParaRPr lang="es-AR" b="1" dirty="0" smtClean="0">
              <a:solidFill>
                <a:srgbClr val="92D050"/>
              </a:solidFill>
            </a:endParaRPr>
          </a:p>
        </p:txBody>
      </p:sp>
      <p:sp>
        <p:nvSpPr>
          <p:cNvPr id="17" name="Rectangle 8"/>
          <p:cNvSpPr>
            <a:spLocks noGrp="1"/>
          </p:cNvSpPr>
          <p:nvPr>
            <p:ph idx="1"/>
          </p:nvPr>
        </p:nvSpPr>
        <p:spPr>
          <a:xfrm>
            <a:off x="468313" y="1628775"/>
            <a:ext cx="8229600" cy="4941888"/>
          </a:xfrm>
        </p:spPr>
        <p:txBody>
          <a:bodyPr rtlCol="0">
            <a:normAutofit fontScale="55000" lnSpcReduction="20000"/>
          </a:bodyPr>
          <a:lstStyle>
            <a:extLst/>
          </a:lstStyle>
          <a:p>
            <a:pPr eaLnBrk="1" fontAlgn="auto" hangingPunct="1">
              <a:spcAft>
                <a:spcPts val="0"/>
              </a:spcAft>
              <a:buFont typeface="Arial" charset="0"/>
              <a:buNone/>
              <a:defRPr/>
            </a:pPr>
            <a:endParaRPr lang="es-AR" b="1" dirty="0" smtClean="0"/>
          </a:p>
          <a:p>
            <a:pPr marL="0" indent="0" algn="just" eaLnBrk="1" fontAlgn="auto" hangingPunct="1">
              <a:spcAft>
                <a:spcPts val="0"/>
              </a:spcAft>
              <a:buFont typeface="Arial" charset="0"/>
              <a:buNone/>
              <a:defRPr/>
            </a:pPr>
            <a:r>
              <a:rPr lang="es-AR" b="1" dirty="0" smtClean="0"/>
              <a:t>La investigación penal preparatoria ha sido diseñada por el legislador con carácter instrumental, previo, </a:t>
            </a:r>
            <a:r>
              <a:rPr lang="es-AR" b="1" dirty="0" err="1" smtClean="0"/>
              <a:t>desformalizada</a:t>
            </a:r>
            <a:r>
              <a:rPr lang="es-AR" b="1" dirty="0" smtClean="0"/>
              <a:t>, breve, dinámica y provisoria.</a:t>
            </a:r>
          </a:p>
          <a:p>
            <a:pPr marL="0" indent="0" algn="just" eaLnBrk="1" fontAlgn="auto" hangingPunct="1">
              <a:spcAft>
                <a:spcPts val="0"/>
              </a:spcAft>
              <a:buFont typeface="Arial" charset="0"/>
              <a:buNone/>
              <a:defRPr/>
            </a:pPr>
            <a:r>
              <a:rPr lang="es-AR" b="1" dirty="0" smtClean="0"/>
              <a:t>Se intentó centralizar el eje del proceso penal en el juicio oral, el que por sus propias características (publicidad, contradicción, inmediación, </a:t>
            </a:r>
            <a:r>
              <a:rPr lang="es-AR" b="1" dirty="0" err="1" smtClean="0"/>
              <a:t>etc</a:t>
            </a:r>
            <a:r>
              <a:rPr lang="es-AR" b="1" dirty="0" smtClean="0"/>
              <a:t>), mejor se ajusta a un sistema acusatorio, de esa manera la exigencia de formalidades excesivas en la I.P.P. prolongaría de manera indefinida </a:t>
            </a:r>
            <a:r>
              <a:rPr lang="es-AR" sz="3300" b="1" u="sng" dirty="0" smtClean="0"/>
              <a:t>la realización del juicio.</a:t>
            </a:r>
          </a:p>
          <a:p>
            <a:pPr marL="0" indent="0" algn="just">
              <a:buFont typeface="Arial" charset="0"/>
              <a:buNone/>
              <a:defRPr/>
            </a:pPr>
            <a:r>
              <a:rPr lang="es-AR" b="1" u="sng" dirty="0" smtClean="0"/>
              <a:t>En tal sentido el art. 55 de la ley 12.061 dispone </a:t>
            </a:r>
            <a:r>
              <a:rPr lang="es-AR" b="1" dirty="0" smtClean="0"/>
              <a:t>[…] Para la incorporación de la prueba y realización de diligencias </a:t>
            </a:r>
            <a:r>
              <a:rPr lang="es-AR" b="1" u="sng" dirty="0" smtClean="0"/>
              <a:t>no serán necesarias otras formalidades que las indispensables para garantizar la validez y entidad </a:t>
            </a:r>
            <a:r>
              <a:rPr lang="es-AR" b="1" u="sng" dirty="0" err="1" smtClean="0"/>
              <a:t>convictiva</a:t>
            </a:r>
            <a:r>
              <a:rPr lang="es-AR" b="1" u="sng" dirty="0" smtClean="0"/>
              <a:t> de los actos.</a:t>
            </a:r>
            <a:endParaRPr lang="es-ES" b="1" u="sng" dirty="0" smtClean="0"/>
          </a:p>
          <a:p>
            <a:pPr marL="0" indent="0" algn="just">
              <a:buFont typeface="Arial" charset="0"/>
              <a:buNone/>
              <a:defRPr/>
            </a:pPr>
            <a:endParaRPr lang="es-AR" b="1" dirty="0" smtClean="0"/>
          </a:p>
          <a:p>
            <a:pPr marL="0" indent="0" algn="just">
              <a:buFont typeface="Arial" charset="0"/>
              <a:buNone/>
              <a:defRPr/>
            </a:pPr>
            <a:r>
              <a:rPr lang="es-AR" b="1" dirty="0" smtClean="0"/>
              <a:t>Y el artículo  56</a:t>
            </a:r>
            <a:r>
              <a:rPr lang="es-ES" b="1" dirty="0" smtClean="0"/>
              <a:t> dispone “L</a:t>
            </a:r>
            <a:r>
              <a:rPr lang="es-AR" b="1" dirty="0" smtClean="0"/>
              <a:t>a prueba que se reserve el Agente Fiscal en la investigación penal preparatoria, dará lugar a la formación de un legajo […]. En él se reunirán todas las anotaciones relacionadas con la producción de diligencias por parte del Ministerio Público, </a:t>
            </a:r>
            <a:r>
              <a:rPr lang="es-AR" b="1" u="sng" dirty="0" smtClean="0"/>
              <a:t>evitando en todo cuanto sea posible la confección de actas.”</a:t>
            </a:r>
            <a:endParaRPr lang="es-ES" b="1" u="sng" dirty="0" smtClean="0"/>
          </a:p>
          <a:p>
            <a:pPr marL="0" indent="0" algn="just">
              <a:buFont typeface="Arial" charset="0"/>
              <a:buNone/>
              <a:defRPr/>
            </a:pPr>
            <a:r>
              <a:rPr lang="es-AR" b="1" dirty="0" smtClean="0"/>
              <a:t>Los interrogatorios de los testigos, peritos e intérpretes y demás actos susceptibles de ser reproducidos en la etapa de juicio deberán ser volcados en el legajo fiscal por </a:t>
            </a:r>
            <a:r>
              <a:rPr lang="es-AR" b="1" u="sng" dirty="0" smtClean="0"/>
              <a:t>simples anotaciones</a:t>
            </a:r>
            <a:r>
              <a:rPr lang="es-AR" b="1" dirty="0" smtClean="0"/>
              <a:t>, en las que deberá consignarse, además de los datos personales del entrevistado, un resumen de sus manifestaciones.</a:t>
            </a:r>
            <a:endParaRPr lang="es-ES" b="1" dirty="0" smtClean="0"/>
          </a:p>
          <a:p>
            <a:pPr eaLnBrk="1" fontAlgn="auto" hangingPunct="1">
              <a:spcAft>
                <a:spcPts val="0"/>
              </a:spcAft>
              <a:buFont typeface="Arial" charset="0"/>
              <a:buNone/>
              <a:defRPr/>
            </a:pPr>
            <a:endParaRPr lang="es-AR" b="1" dirty="0" smtClean="0"/>
          </a:p>
        </p:txBody>
      </p:sp>
    </p:spTree>
  </p:cSld>
  <p:clrMapOvr>
    <a:masterClrMapping/>
  </p:clrMapOvr>
  <p:transition advTm="5000">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1747"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34820" name="Rectangle 8"/>
          <p:cNvSpPr>
            <a:spLocks noGrp="1"/>
          </p:cNvSpPr>
          <p:nvPr>
            <p:ph idx="1"/>
          </p:nvPr>
        </p:nvSpPr>
        <p:spPr>
          <a:xfrm>
            <a:off x="611188" y="1484313"/>
            <a:ext cx="8532812" cy="5157787"/>
          </a:xfrm>
        </p:spPr>
        <p:txBody>
          <a:bodyPr/>
          <a:lstStyle/>
          <a:p>
            <a:pPr algn="just" eaLnBrk="1" hangingPunct="1">
              <a:buFont typeface="Arial" charset="0"/>
              <a:buNone/>
              <a:defRPr/>
            </a:pPr>
            <a:r>
              <a:rPr lang="es-AR" sz="2200" b="1" dirty="0" smtClean="0"/>
              <a:t>                                                    SANEAMIENTO</a:t>
            </a:r>
          </a:p>
          <a:p>
            <a:pPr algn="just" eaLnBrk="1" hangingPunct="1">
              <a:buFont typeface="Arial" charset="0"/>
              <a:buNone/>
              <a:defRPr/>
            </a:pPr>
            <a:endParaRPr lang="es-AR" sz="2200" b="1" dirty="0" smtClean="0"/>
          </a:p>
          <a:p>
            <a:pPr marL="0" algn="just" eaLnBrk="1" hangingPunct="1">
              <a:buFont typeface="Arial" charset="0"/>
              <a:buNone/>
              <a:defRPr/>
            </a:pPr>
            <a:r>
              <a:rPr lang="es-AR" sz="2200" b="1" dirty="0" smtClean="0"/>
              <a:t>El primer párrafo del artículo, constituye la denominada prevención judicial de las nulidades, remarcado una vez mas la importancia del principio de conservación del acto procesal.  La denominación de órgano judicial incluye al agente fiscal, quien al advertir la irregularidad (por ejemplo Falta de firma del funcionario público en la declaración testimonial),  deberá procurar su inmediato saneamiento, renovando el acto, </a:t>
            </a:r>
            <a:r>
              <a:rPr lang="es-AR" sz="2200" b="1" dirty="0" err="1" smtClean="0"/>
              <a:t>rectificandolo</a:t>
            </a:r>
            <a:r>
              <a:rPr lang="es-AR" sz="2200" b="1" dirty="0" smtClean="0"/>
              <a:t>, etc. </a:t>
            </a:r>
          </a:p>
          <a:p>
            <a:pPr marL="0" algn="just" eaLnBrk="1" hangingPunct="1">
              <a:buFont typeface="Arial" charset="0"/>
              <a:buNone/>
              <a:defRPr/>
            </a:pPr>
            <a:r>
              <a:rPr lang="es-AR" sz="2200" b="1" dirty="0" smtClean="0"/>
              <a:t>El segundo párrafo contempla la posibilidad de que, si el propio órgano judicial no advierte la irregularidad, la parte afectada podrá solicitar el saneamiento del acto en el mismo momento de su desarrollo, 24 horas </a:t>
            </a:r>
            <a:r>
              <a:rPr lang="es-AR" sz="2200" b="1" dirty="0" err="1" smtClean="0"/>
              <a:t>despues</a:t>
            </a:r>
            <a:r>
              <a:rPr lang="es-AR" sz="2200" b="1" dirty="0" smtClean="0"/>
              <a:t> de realizado o de conocido si no hubiese participado en él.   </a:t>
            </a:r>
          </a:p>
          <a:p>
            <a:pPr algn="just" eaLnBrk="1" hangingPunct="1">
              <a:buFont typeface="Arial" charset="0"/>
              <a:buNone/>
              <a:defRPr/>
            </a:pPr>
            <a:endParaRPr lang="es-AR" sz="2200" b="1" dirty="0" smtClean="0"/>
          </a:p>
          <a:p>
            <a:pPr algn="just" eaLnBrk="1" hangingPunct="1">
              <a:buFont typeface="Arial" charset="0"/>
              <a:buNone/>
              <a:defRPr/>
            </a:pPr>
            <a:r>
              <a:rPr lang="es-AR" sz="2200" b="1" dirty="0" smtClean="0"/>
              <a:t>                                               </a:t>
            </a:r>
            <a:endParaRPr lang="es-ES" sz="1800"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0723"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30724" name="Rectangle 8"/>
          <p:cNvSpPr>
            <a:spLocks noGrp="1"/>
          </p:cNvSpPr>
          <p:nvPr>
            <p:ph idx="1"/>
          </p:nvPr>
        </p:nvSpPr>
        <p:spPr>
          <a:xfrm>
            <a:off x="611188" y="1484313"/>
            <a:ext cx="8532812" cy="5157787"/>
          </a:xfrm>
        </p:spPr>
        <p:txBody>
          <a:bodyPr/>
          <a:lstStyle/>
          <a:p>
            <a:pPr algn="just" eaLnBrk="1" hangingPunct="1">
              <a:buFont typeface="Arial" charset="0"/>
              <a:buNone/>
            </a:pPr>
            <a:r>
              <a:rPr lang="es-AR" sz="2200" b="1" dirty="0" smtClean="0"/>
              <a:t>                                    SANEAMIENTO Y SUBSANACIÓN</a:t>
            </a:r>
          </a:p>
          <a:p>
            <a:pPr algn="just">
              <a:buFont typeface="Arial" charset="0"/>
              <a:buNone/>
            </a:pPr>
            <a:r>
              <a:rPr lang="es-ES_tradnl" sz="1800" b="1" dirty="0" smtClean="0"/>
              <a:t>      </a:t>
            </a:r>
          </a:p>
          <a:p>
            <a:pPr algn="just">
              <a:buFont typeface="Arial" charset="0"/>
              <a:buNone/>
            </a:pPr>
            <a:r>
              <a:rPr lang="es-ES_tradnl" sz="1800" b="1" dirty="0" smtClean="0"/>
              <a:t>      </a:t>
            </a:r>
            <a:r>
              <a:rPr lang="es-ES_tradnl" sz="2400" b="1" dirty="0" smtClean="0"/>
              <a:t>ARTICULO 206.- (Texto según Ley 13260) </a:t>
            </a:r>
            <a:r>
              <a:rPr lang="es-ES_tradnl" sz="2400" b="1" i="1" dirty="0" smtClean="0"/>
              <a:t>Saneamiento y confirmación</a:t>
            </a:r>
            <a:r>
              <a:rPr lang="es-ES_tradnl" sz="2400" b="1" dirty="0" smtClean="0"/>
              <a:t>: […]</a:t>
            </a:r>
          </a:p>
          <a:p>
            <a:pPr algn="just">
              <a:buFont typeface="Arial" charset="0"/>
              <a:buNone/>
            </a:pPr>
            <a:r>
              <a:rPr lang="es-ES_tradnl" sz="2400" b="1" dirty="0" smtClean="0"/>
              <a:t>       Los actos viciados de nulidad quedarán subsanados cuando:</a:t>
            </a:r>
            <a:endParaRPr lang="es-ES" sz="2400" b="1" dirty="0" smtClean="0"/>
          </a:p>
          <a:p>
            <a:pPr algn="just">
              <a:buFont typeface="Arial" charset="0"/>
              <a:buNone/>
            </a:pPr>
            <a:r>
              <a:rPr lang="es-ES_tradnl" sz="2400" b="1" dirty="0" smtClean="0"/>
              <a:t>       1)      Las partes no hayan solicitado en término su saneamiento.</a:t>
            </a:r>
            <a:endParaRPr lang="es-ES" sz="2400" b="1" dirty="0" smtClean="0"/>
          </a:p>
          <a:p>
            <a:pPr algn="just">
              <a:buFont typeface="Arial" charset="0"/>
              <a:buNone/>
            </a:pPr>
            <a:r>
              <a:rPr lang="es-ES" sz="2400" b="1" dirty="0" smtClean="0"/>
              <a:t>       </a:t>
            </a:r>
            <a:r>
              <a:rPr lang="es-ES_tradnl" sz="2400" b="1" dirty="0" smtClean="0"/>
              <a:t>2)      Quienes tengan derecho a solicitarla hayan aceptado, expresa o tácitamente, los efectos del acto; y.</a:t>
            </a:r>
            <a:endParaRPr lang="es-ES" sz="2400" b="1" dirty="0" smtClean="0"/>
          </a:p>
          <a:p>
            <a:pPr algn="just">
              <a:buFont typeface="Arial" charset="0"/>
              <a:buNone/>
            </a:pPr>
            <a:r>
              <a:rPr lang="es-ES" sz="2400" b="1" dirty="0" smtClean="0"/>
              <a:t>       </a:t>
            </a:r>
            <a:r>
              <a:rPr lang="es-ES_tradnl" sz="2400" b="1" dirty="0" smtClean="0"/>
              <a:t>3)      Si no obstante su irregularidad, el acto ha conseguido su fin con respecto a todos los interesados.</a:t>
            </a:r>
            <a:endParaRPr lang="es-ES" sz="2400" b="1" dirty="0" smtClean="0"/>
          </a:p>
          <a:p>
            <a:pPr algn="just" eaLnBrk="1" hangingPunct="1">
              <a:buFont typeface="Arial" charset="0"/>
              <a:buNone/>
            </a:pPr>
            <a:endParaRPr lang="es-AR" sz="2200" b="1" dirty="0" smtClean="0"/>
          </a:p>
          <a:p>
            <a:pPr algn="just" eaLnBrk="1" hangingPunct="1">
              <a:buFont typeface="Arial" charset="0"/>
              <a:buNone/>
            </a:pPr>
            <a:endParaRPr lang="es-AR" sz="2200" b="1" dirty="0" smtClean="0"/>
          </a:p>
          <a:p>
            <a:pPr algn="just" eaLnBrk="1" hangingPunct="1">
              <a:buFont typeface="Arial" charset="0"/>
              <a:buNone/>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2771" name="Rectangle 6"/>
          <p:cNvSpPr>
            <a:spLocks noGrp="1"/>
          </p:cNvSpPr>
          <p:nvPr>
            <p:ph type="title"/>
          </p:nvPr>
        </p:nvSpPr>
        <p:spPr>
          <a:xfrm>
            <a:off x="468313" y="0"/>
            <a:ext cx="7848600" cy="936625"/>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34820" name="Rectangle 8"/>
          <p:cNvSpPr>
            <a:spLocks noGrp="1"/>
          </p:cNvSpPr>
          <p:nvPr>
            <p:ph idx="1"/>
          </p:nvPr>
        </p:nvSpPr>
        <p:spPr>
          <a:xfrm>
            <a:off x="611188" y="1484313"/>
            <a:ext cx="8532812" cy="5157787"/>
          </a:xfrm>
        </p:spPr>
        <p:txBody>
          <a:bodyPr/>
          <a:lstStyle/>
          <a:p>
            <a:pPr algn="just" eaLnBrk="1" hangingPunct="1">
              <a:buFont typeface="Arial" charset="0"/>
              <a:buNone/>
              <a:defRPr/>
            </a:pPr>
            <a:r>
              <a:rPr lang="es-AR" sz="2200" b="1" dirty="0" smtClean="0"/>
              <a:t>                      SUBSANACIÓN O CONFIRMACIÓN DEL ACTO</a:t>
            </a:r>
          </a:p>
          <a:p>
            <a:pPr algn="just" eaLnBrk="1" hangingPunct="1">
              <a:buFont typeface="Arial" charset="0"/>
              <a:buNone/>
              <a:defRPr/>
            </a:pPr>
            <a:endParaRPr lang="es-AR" sz="2200" b="1" dirty="0" smtClean="0"/>
          </a:p>
          <a:p>
            <a:pPr marL="0" algn="just" eaLnBrk="1" hangingPunct="1">
              <a:buFont typeface="Arial" charset="0"/>
              <a:buNone/>
              <a:defRPr/>
            </a:pPr>
            <a:r>
              <a:rPr lang="es-AR" sz="1800" b="1" dirty="0" smtClean="0"/>
              <a:t>El último párrafo del artículo, contempla los tres supuestos por los cuales, el acto procesal susceptible de nulidad, quedará convalidado, es decir que a pesar de su defecto inicial producirá plenamente  sus efectos.</a:t>
            </a:r>
          </a:p>
          <a:p>
            <a:pPr marL="0" algn="just" eaLnBrk="1" hangingPunct="1">
              <a:buFont typeface="Arial" charset="0"/>
              <a:buNone/>
              <a:defRPr/>
            </a:pPr>
            <a:r>
              <a:rPr lang="es-AR" sz="1800" b="1" dirty="0" smtClean="0"/>
              <a:t>El primer supuesto contempla el caso de la falta de solicitud de saneamiento en el plazo previsto en el párrafo anterior, es decir, en el mismo momento o hasta 24 hs después de realizado o de haberlo conocido.</a:t>
            </a:r>
          </a:p>
          <a:p>
            <a:pPr marL="0" algn="just" eaLnBrk="1" hangingPunct="1">
              <a:buFont typeface="Arial" charset="0"/>
              <a:buNone/>
              <a:defRPr/>
            </a:pPr>
            <a:r>
              <a:rPr lang="es-AR" sz="1800" b="1" dirty="0" smtClean="0"/>
              <a:t>El segundo supuesto contemplado incluye la aceptación expresa o tácita de los efectos del acto de quienes tengan derecho a interponerla, por ser los perjudicados por el acto, es una aplicación de </a:t>
            </a:r>
            <a:r>
              <a:rPr lang="es-AR" sz="1800" b="1" i="1" dirty="0" smtClean="0"/>
              <a:t>la doctrina de los actos propios, </a:t>
            </a:r>
            <a:r>
              <a:rPr lang="es-AR" sz="1800" b="1" dirty="0" smtClean="0"/>
              <a:t>se presenta por ejemplo en el caso de que alguna de las partes pretenda la nulidad de una declaración testimonial, que el mismo ha utilizado previamente para fundamentar un requerimiento.</a:t>
            </a:r>
          </a:p>
          <a:p>
            <a:pPr marL="0" algn="just" eaLnBrk="1" hangingPunct="1">
              <a:buFont typeface="Arial" charset="0"/>
              <a:buNone/>
              <a:defRPr/>
            </a:pPr>
            <a:r>
              <a:rPr lang="es-AR" sz="1800" b="1" dirty="0" smtClean="0"/>
              <a:t>El tercer párrafo contempla el caso de que a pesar de la irregularidad, el acto ha conseguido el fin perseguido, respecto de todos los interesados, es decir, que a pesar de la existencia de la irregularidad, no existe perjuicio para ninguna de las partes.</a:t>
            </a:r>
          </a:p>
          <a:p>
            <a:pPr algn="just" eaLnBrk="1" hangingPunct="1">
              <a:buFont typeface="Arial" charset="0"/>
              <a:buNone/>
              <a:defRPr/>
            </a:pPr>
            <a:r>
              <a:rPr lang="es-AR" sz="2200" b="1" dirty="0" smtClean="0"/>
              <a:t>                                               </a:t>
            </a:r>
            <a:endParaRPr lang="es-ES" sz="1800"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a:p>
            <a:pPr algn="just" eaLnBrk="1" hangingPunct="1">
              <a:buFont typeface="Arial" charset="0"/>
              <a:buNone/>
              <a:defRPr/>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3795" name="Rectangle 6"/>
          <p:cNvSpPr>
            <a:spLocks noGrp="1"/>
          </p:cNvSpPr>
          <p:nvPr>
            <p:ph type="title"/>
          </p:nvPr>
        </p:nvSpPr>
        <p:spPr>
          <a:xfrm>
            <a:off x="539750" y="-242888"/>
            <a:ext cx="7848600" cy="936626"/>
          </a:xfrm>
        </p:spPr>
        <p:txBody>
          <a:bodyPr/>
          <a:lstStyle/>
          <a:p>
            <a:pPr eaLnBrk="1" hangingPunct="1"/>
            <a:r>
              <a:rPr lang="es-AR" b="1" u="sng" smtClean="0">
                <a:solidFill>
                  <a:srgbClr val="92D050"/>
                </a:solidFill>
              </a:rPr>
              <a:t/>
            </a:r>
            <a:br>
              <a:rPr lang="es-AR" b="1" u="sng" smtClean="0">
                <a:solidFill>
                  <a:srgbClr val="92D050"/>
                </a:solidFill>
              </a:rPr>
            </a:br>
            <a:r>
              <a:rPr lang="es-AR" sz="3200" b="1" u="sng" smtClean="0">
                <a:solidFill>
                  <a:srgbClr val="92D050"/>
                </a:solidFill>
              </a:rPr>
              <a:t>NULIDADES EN EL PROCESO PENAL DE LA PROVINCIA DE BUENOS AIRES</a:t>
            </a:r>
          </a:p>
        </p:txBody>
      </p:sp>
      <p:sp>
        <p:nvSpPr>
          <p:cNvPr id="33796" name="Rectangle 8"/>
          <p:cNvSpPr>
            <a:spLocks noGrp="1"/>
          </p:cNvSpPr>
          <p:nvPr>
            <p:ph idx="1"/>
          </p:nvPr>
        </p:nvSpPr>
        <p:spPr>
          <a:xfrm>
            <a:off x="611188" y="1268413"/>
            <a:ext cx="8532812" cy="5157787"/>
          </a:xfrm>
        </p:spPr>
        <p:txBody>
          <a:bodyPr/>
          <a:lstStyle/>
          <a:p>
            <a:pPr algn="just" eaLnBrk="1" hangingPunct="1">
              <a:buFont typeface="Arial" charset="0"/>
              <a:buNone/>
            </a:pPr>
            <a:r>
              <a:rPr lang="es-AR" sz="2200" b="1" dirty="0" smtClean="0"/>
              <a:t>     </a:t>
            </a:r>
            <a:r>
              <a:rPr lang="es-AR" sz="2200" b="1" u="sng" dirty="0" smtClean="0"/>
              <a:t>EFECTO EXPANSIVO COMO EXCEPCIÓN LÓGICA DE LOS PRINCIPIOS GENERALES DE LAS NULIDADES    </a:t>
            </a:r>
          </a:p>
          <a:p>
            <a:pPr algn="just" eaLnBrk="1" hangingPunct="1">
              <a:buFont typeface="Arial" charset="0"/>
              <a:buNone/>
            </a:pPr>
            <a:r>
              <a:rPr lang="es-ES" sz="2000" b="1" dirty="0" smtClean="0"/>
              <a:t>     ARTICULO 207.- Efectos.- La nulidad de un acto, cuando fuere declarada, hará nulos los actos consecutivos que de él dependan.</a:t>
            </a:r>
          </a:p>
          <a:p>
            <a:pPr>
              <a:buFont typeface="Arial" charset="0"/>
              <a:buNone/>
            </a:pPr>
            <a:r>
              <a:rPr lang="es-ES" sz="2000" b="1" dirty="0" smtClean="0"/>
              <a:t>      Al declarar la nulidad, se establecerá, además, a cuales actos anteriores o contemporáneos alcanza, por su conexión con el acto anulado.</a:t>
            </a:r>
          </a:p>
          <a:p>
            <a:pPr>
              <a:buFont typeface="Arial" charset="0"/>
              <a:buNone/>
            </a:pPr>
            <a:r>
              <a:rPr lang="es-ES" sz="2000" b="1" dirty="0" smtClean="0"/>
              <a:t>      El órgano que la declare ordenará, cuando fuere necesario y posible, la renovación, ratificación o rectificación de los actos anulados.</a:t>
            </a:r>
          </a:p>
          <a:p>
            <a:pPr>
              <a:buFont typeface="Arial" charset="0"/>
              <a:buNone/>
            </a:pPr>
            <a:r>
              <a:rPr lang="es-ES" sz="2000" dirty="0" smtClean="0"/>
              <a:t>      </a:t>
            </a:r>
            <a:endParaRPr lang="es-ES" sz="2000" b="1" dirty="0" smtClean="0"/>
          </a:p>
          <a:p>
            <a:pPr>
              <a:buFont typeface="Arial" charset="0"/>
              <a:buNone/>
            </a:pPr>
            <a:r>
              <a:rPr lang="es-ES" sz="2000" b="1" dirty="0" smtClean="0"/>
              <a:t>      Es considerado una excepción a los principios generales de las nulidades, en tanto </a:t>
            </a:r>
            <a:r>
              <a:rPr lang="es-ES" sz="2000" b="1" dirty="0" err="1" smtClean="0"/>
              <a:t>prevee</a:t>
            </a:r>
            <a:r>
              <a:rPr lang="es-ES" sz="2000" b="1" dirty="0" smtClean="0"/>
              <a:t> un efecto expansivo del acto viciado, para </a:t>
            </a:r>
            <a:r>
              <a:rPr lang="es-ES" sz="2000" b="1" dirty="0" err="1" smtClean="0"/>
              <a:t>Claria</a:t>
            </a:r>
            <a:r>
              <a:rPr lang="es-ES" sz="2000" b="1" dirty="0" smtClean="0"/>
              <a:t> Olmedo la invalidación del acto, “…equivale a extirpar el núcleo de una zona viciada del proceso, cuya capacidad difusiva se ha extendido en toda esa zona integrada por actos dependientes y conexos con el anulado…”</a:t>
            </a:r>
          </a:p>
          <a:p>
            <a:pPr>
              <a:buFont typeface="Arial" charset="0"/>
              <a:buNone/>
            </a:pPr>
            <a:r>
              <a:rPr lang="es-ES" sz="2000" b="1" dirty="0" smtClean="0"/>
              <a:t>      De todas maneras el propio artículo, establece un mecanismo de reparación mediante la renovación, la ratificación o rectificación del acto.  </a:t>
            </a:r>
          </a:p>
          <a:p>
            <a:pPr>
              <a:buFont typeface="Arial" charset="0"/>
              <a:buNone/>
            </a:pPr>
            <a:endParaRPr lang="es-ES" sz="2400" dirty="0" smtClean="0"/>
          </a:p>
          <a:p>
            <a:pPr algn="just" eaLnBrk="1" hangingPunct="1">
              <a:buFont typeface="Arial" charset="0"/>
              <a:buNone/>
            </a:pPr>
            <a:endParaRPr lang="es-AR" sz="2200" b="1" dirty="0" smtClean="0"/>
          </a:p>
          <a:p>
            <a:pPr algn="just" eaLnBrk="1" hangingPunct="1">
              <a:buFont typeface="Arial" charset="0"/>
              <a:buNone/>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23555" name="Rectangle 6"/>
          <p:cNvSpPr>
            <a:spLocks noGrp="1"/>
          </p:cNvSpPr>
          <p:nvPr>
            <p:ph type="title"/>
          </p:nvPr>
        </p:nvSpPr>
        <p:spPr>
          <a:xfrm>
            <a:off x="468313" y="0"/>
            <a:ext cx="8229600" cy="1143000"/>
          </a:xfrm>
        </p:spPr>
        <p:txBody>
          <a:bodyPr/>
          <a:lstStyle/>
          <a:p>
            <a:pPr eaLnBrk="1" hangingPunct="1"/>
            <a:r>
              <a:rPr lang="es-AR" b="1" u="sng" dirty="0" smtClean="0">
                <a:solidFill>
                  <a:srgbClr val="92D050"/>
                </a:solidFill>
              </a:rPr>
              <a:t/>
            </a:r>
            <a:br>
              <a:rPr lang="es-AR" b="1" u="sng" dirty="0" smtClean="0">
                <a:solidFill>
                  <a:srgbClr val="92D050"/>
                </a:solidFill>
              </a:rPr>
            </a:br>
            <a:r>
              <a:rPr lang="es-AR" sz="3200" b="1" u="sng" dirty="0" smtClean="0">
                <a:solidFill>
                  <a:srgbClr val="92D050"/>
                </a:solidFill>
              </a:rPr>
              <a:t>NULIDADES EN EL PROCESO PENAL DE LA PROVINCIA DE BUENOS AIRES</a:t>
            </a:r>
          </a:p>
        </p:txBody>
      </p:sp>
      <p:sp>
        <p:nvSpPr>
          <p:cNvPr id="23556" name="Rectangle 8"/>
          <p:cNvSpPr>
            <a:spLocks noGrp="1"/>
          </p:cNvSpPr>
          <p:nvPr>
            <p:ph idx="1"/>
          </p:nvPr>
        </p:nvSpPr>
        <p:spPr>
          <a:xfrm>
            <a:off x="611188" y="1484313"/>
            <a:ext cx="8172450" cy="3240087"/>
          </a:xfrm>
        </p:spPr>
        <p:txBody>
          <a:bodyPr/>
          <a:lstStyle/>
          <a:p>
            <a:pPr algn="just" eaLnBrk="1" hangingPunct="1">
              <a:buFont typeface="Arial" charset="0"/>
              <a:buNone/>
            </a:pPr>
            <a:r>
              <a:rPr lang="es-AR" sz="2200" b="1" dirty="0" smtClean="0"/>
              <a:t>                                        NULIDADES ABSOLUTAS (</a:t>
            </a:r>
            <a:r>
              <a:rPr lang="es-AR" sz="2200" b="1" dirty="0" err="1" smtClean="0"/>
              <a:t>Excepcion</a:t>
            </a:r>
            <a:r>
              <a:rPr lang="es-AR" sz="2200" b="1" dirty="0" smtClean="0"/>
              <a:t>)</a:t>
            </a:r>
          </a:p>
          <a:p>
            <a:pPr algn="just" eaLnBrk="1" hangingPunct="1">
              <a:buFont typeface="Arial" charset="0"/>
              <a:buNone/>
            </a:pPr>
            <a:r>
              <a:rPr lang="es-ES" sz="2000" b="1" dirty="0" smtClean="0"/>
              <a:t>      ARTICULO 203. Declaración.- </a:t>
            </a:r>
            <a:r>
              <a:rPr lang="es-ES" sz="2000" b="1" u="sng" dirty="0" smtClean="0"/>
              <a:t>Deberán ser declaradas de oficio</a:t>
            </a:r>
            <a:r>
              <a:rPr lang="es-ES" sz="2000" b="1" dirty="0" smtClean="0"/>
              <a:t>, </a:t>
            </a:r>
            <a:r>
              <a:rPr lang="es-ES" sz="2000" b="1" u="sng" dirty="0" smtClean="0"/>
              <a:t>en cualquier estado y grado del proceso</a:t>
            </a:r>
            <a:r>
              <a:rPr lang="es-ES" sz="2000" b="1" dirty="0" smtClean="0"/>
              <a:t>, las nulidades que impliquen violación de normas constitucionales, con obligación de fundar el motivo del perjuicio.</a:t>
            </a:r>
          </a:p>
          <a:p>
            <a:pPr algn="just" eaLnBrk="1" hangingPunct="1">
              <a:buFont typeface="Arial" charset="0"/>
              <a:buNone/>
            </a:pPr>
            <a:endParaRPr lang="es-ES" sz="2000" b="1" dirty="0" smtClean="0"/>
          </a:p>
          <a:p>
            <a:pPr algn="just" eaLnBrk="1" hangingPunct="1">
              <a:buFont typeface="Arial" charset="0"/>
              <a:buNone/>
            </a:pPr>
            <a:r>
              <a:rPr lang="es-ES" sz="2000" b="1" dirty="0" smtClean="0"/>
              <a:t>      Las nulidades absolutas son aquellas  que ponen en crisis un derecho fundamental  de alguna de las partes reconocido constitucionalmente, se pone en juego el interés público por el debido proceso (ejemplo defensa en juicio en el 308).</a:t>
            </a:r>
          </a:p>
          <a:p>
            <a:pPr algn="just" eaLnBrk="1" hangingPunct="1">
              <a:buFont typeface="Arial" charset="0"/>
              <a:buNone/>
            </a:pPr>
            <a:r>
              <a:rPr lang="es-ES" sz="2000" b="1" dirty="0" smtClean="0"/>
              <a:t>      Al presentarse uno de éstos supuestos, el principio general de conservación del acto, basado en la certeza y la seguridad jurídica, cede ante la </a:t>
            </a:r>
            <a:r>
              <a:rPr lang="es-ES" sz="2000" b="1" dirty="0" err="1" smtClean="0"/>
              <a:t>proteccion</a:t>
            </a:r>
            <a:r>
              <a:rPr lang="es-ES" sz="2000" b="1" dirty="0" smtClean="0"/>
              <a:t> de derechos fundamentales, de ahí que no le son aplicables en su totalidad los principios generales de las nulidades</a:t>
            </a:r>
            <a:r>
              <a:rPr lang="es-ES" sz="2000" dirty="0" smtClean="0"/>
              <a:t>.</a:t>
            </a:r>
          </a:p>
          <a:p>
            <a:pPr algn="just" eaLnBrk="1" hangingPunct="1">
              <a:buFont typeface="Arial" charset="0"/>
              <a:buNone/>
            </a:pPr>
            <a:r>
              <a:rPr lang="es-ES" sz="2000" dirty="0" smtClean="0"/>
              <a:t>      </a:t>
            </a:r>
            <a:r>
              <a:rPr lang="es-ES" sz="2000" b="1" dirty="0" smtClean="0"/>
              <a:t>El artículo 203 expresamente deja de lado los principios de convalidación por preclusión y el de </a:t>
            </a:r>
            <a:r>
              <a:rPr lang="es-ES" sz="2000" b="1" dirty="0" err="1" smtClean="0"/>
              <a:t>ligitimidad</a:t>
            </a:r>
            <a:r>
              <a:rPr lang="es-ES" sz="2000" b="1" dirty="0" smtClean="0"/>
              <a:t>.</a:t>
            </a:r>
          </a:p>
          <a:p>
            <a:pPr algn="just" eaLnBrk="1" hangingPunct="1">
              <a:buFont typeface="Arial" charset="0"/>
              <a:buNone/>
            </a:pPr>
            <a:endParaRPr lang="es-AR" sz="2200" b="1" dirty="0" smtClean="0"/>
          </a:p>
        </p:txBody>
      </p:sp>
    </p:spTree>
  </p:cSld>
  <p:clrMapOvr>
    <a:masterClrMapping/>
  </p:clrMapOvr>
  <p:transition advTm="5000">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4819" name="Rectangle 6"/>
          <p:cNvSpPr>
            <a:spLocks noGrp="1"/>
          </p:cNvSpPr>
          <p:nvPr>
            <p:ph type="title"/>
          </p:nvPr>
        </p:nvSpPr>
        <p:spPr>
          <a:xfrm>
            <a:off x="467544" y="-171400"/>
            <a:ext cx="7848600" cy="936625"/>
          </a:xfrm>
        </p:spPr>
        <p:txBody>
          <a:bodyPr/>
          <a:lstStyle/>
          <a:p>
            <a:pPr eaLnBrk="1" hangingPunct="1"/>
            <a:r>
              <a:rPr lang="es-AR" b="1" u="sng" dirty="0" smtClean="0">
                <a:solidFill>
                  <a:srgbClr val="92D050"/>
                </a:solidFill>
              </a:rPr>
              <a:t/>
            </a:r>
            <a:br>
              <a:rPr lang="es-AR" b="1" u="sng" dirty="0" smtClean="0">
                <a:solidFill>
                  <a:srgbClr val="92D050"/>
                </a:solidFill>
              </a:rPr>
            </a:br>
            <a:r>
              <a:rPr lang="es-AR" sz="3200" b="1" u="sng" dirty="0" smtClean="0">
                <a:solidFill>
                  <a:srgbClr val="92D050"/>
                </a:solidFill>
              </a:rPr>
              <a:t>NULIDADES EN EL PROCESO PENAL DE LA PROVINCIA DE BUENOS AIRES</a:t>
            </a:r>
          </a:p>
        </p:txBody>
      </p:sp>
      <p:sp>
        <p:nvSpPr>
          <p:cNvPr id="34820" name="Rectangle 8"/>
          <p:cNvSpPr>
            <a:spLocks noGrp="1"/>
          </p:cNvSpPr>
          <p:nvPr>
            <p:ph idx="1"/>
          </p:nvPr>
        </p:nvSpPr>
        <p:spPr>
          <a:xfrm>
            <a:off x="1043608" y="2132856"/>
            <a:ext cx="7489204" cy="3312368"/>
          </a:xfrm>
        </p:spPr>
        <p:txBody>
          <a:bodyPr/>
          <a:lstStyle/>
          <a:p>
            <a:pPr algn="just" eaLnBrk="1" hangingPunct="1">
              <a:buFont typeface="Arial" charset="0"/>
              <a:buNone/>
            </a:pPr>
            <a:endParaRPr lang="es-AR" sz="2200" b="1" dirty="0" smtClean="0"/>
          </a:p>
          <a:p>
            <a:pPr algn="just" eaLnBrk="1" hangingPunct="1">
              <a:buFont typeface="Arial" charset="0"/>
              <a:buNone/>
            </a:pPr>
            <a:r>
              <a:rPr lang="es-AR" sz="2200" b="1" dirty="0" smtClean="0"/>
              <a:t>                               LEGALIDAD O TAXATIVIDAD </a:t>
            </a:r>
          </a:p>
          <a:p>
            <a:pPr algn="just" eaLnBrk="1" hangingPunct="1">
              <a:buFont typeface="Arial" charset="0"/>
              <a:buNone/>
            </a:pPr>
            <a:r>
              <a:rPr lang="es-AR" sz="2200" b="1" dirty="0" smtClean="0"/>
              <a:t>                               INTERPRETACIÓN RESTRICTIVA </a:t>
            </a:r>
          </a:p>
          <a:p>
            <a:pPr algn="just" eaLnBrk="1" hangingPunct="1">
              <a:buFont typeface="Arial" charset="0"/>
              <a:buNone/>
            </a:pPr>
            <a:r>
              <a:rPr lang="es-AR" sz="2200" b="1" dirty="0" smtClean="0"/>
              <a:t>                               DE TRASCENDENCIA O DE PERJUDICIALIDAD</a:t>
            </a:r>
          </a:p>
          <a:p>
            <a:pPr algn="just" eaLnBrk="1" hangingPunct="1">
              <a:buFont typeface="Arial" charset="0"/>
              <a:buNone/>
            </a:pPr>
            <a:r>
              <a:rPr lang="es-AR" sz="2200" b="1" dirty="0" smtClean="0"/>
              <a:t>                               PRINCIPIO DE PRECLUSIÓN </a:t>
            </a:r>
          </a:p>
          <a:p>
            <a:pPr algn="just" eaLnBrk="1" hangingPunct="1">
              <a:buFont typeface="Arial" charset="0"/>
              <a:buNone/>
            </a:pPr>
            <a:r>
              <a:rPr lang="es-AR" sz="2200" b="1" dirty="0" smtClean="0"/>
              <a:t>                               PRINCIPIO DE SANEAMIENTO </a:t>
            </a:r>
          </a:p>
          <a:p>
            <a:pPr algn="just" eaLnBrk="1" hangingPunct="1">
              <a:buFont typeface="Arial" charset="0"/>
              <a:buNone/>
            </a:pPr>
            <a:r>
              <a:rPr lang="es-AR" sz="2200" b="1" dirty="0" smtClean="0"/>
              <a:t>                               SUBSANACIÓN</a:t>
            </a:r>
          </a:p>
          <a:p>
            <a:pPr algn="just" eaLnBrk="1" hangingPunct="1">
              <a:buFont typeface="Arial" charset="0"/>
              <a:buNone/>
            </a:pPr>
            <a:r>
              <a:rPr lang="es-AR" sz="2200" b="1" dirty="0" smtClean="0"/>
              <a:t>                               LEGITIMIDAD</a:t>
            </a:r>
          </a:p>
          <a:p>
            <a:pPr algn="just" eaLnBrk="1" hangingPunct="1">
              <a:buFont typeface="Arial" charset="0"/>
              <a:buNone/>
            </a:pPr>
            <a:endParaRPr lang="es-AR" sz="2200" b="1" dirty="0" smtClean="0"/>
          </a:p>
          <a:p>
            <a:pPr algn="just" eaLnBrk="1" hangingPunct="1">
              <a:buFont typeface="Arial" charset="0"/>
              <a:buNone/>
            </a:pPr>
            <a:endParaRPr lang="es-AR" sz="2200" b="1" dirty="0" smtClean="0"/>
          </a:p>
          <a:p>
            <a:pPr algn="just" eaLnBrk="1" hangingPunct="1">
              <a:buFont typeface="Arial" charset="0"/>
              <a:buNone/>
            </a:pPr>
            <a:endParaRPr lang="es-AR" sz="2200" b="1" dirty="0" smtClean="0"/>
          </a:p>
          <a:p>
            <a:pPr algn="just" eaLnBrk="1" hangingPunct="1">
              <a:buFont typeface="Arial" charset="0"/>
              <a:buNone/>
            </a:pPr>
            <a:endParaRPr lang="es-AR" sz="2200" b="1" dirty="0" smtClean="0"/>
          </a:p>
        </p:txBody>
      </p:sp>
      <p:sp>
        <p:nvSpPr>
          <p:cNvPr id="6" name="5 Flecha abajo"/>
          <p:cNvSpPr/>
          <p:nvPr/>
        </p:nvSpPr>
        <p:spPr>
          <a:xfrm>
            <a:off x="3563888" y="1916832"/>
            <a:ext cx="1944688" cy="576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34823" name="6 CuadroTexto"/>
          <p:cNvSpPr txBox="1">
            <a:spLocks noChangeArrowheads="1"/>
          </p:cNvSpPr>
          <p:nvPr/>
        </p:nvSpPr>
        <p:spPr bwMode="auto">
          <a:xfrm>
            <a:off x="2123728" y="6021288"/>
            <a:ext cx="6048375" cy="368300"/>
          </a:xfrm>
          <a:prstGeom prst="rect">
            <a:avLst/>
          </a:prstGeom>
          <a:noFill/>
          <a:ln w="9525">
            <a:noFill/>
            <a:miter lim="800000"/>
            <a:headEnd/>
            <a:tailEnd/>
          </a:ln>
        </p:spPr>
        <p:txBody>
          <a:bodyPr>
            <a:spAutoFit/>
          </a:bodyPr>
          <a:lstStyle/>
          <a:p>
            <a:r>
              <a:rPr lang="es-AR" b="1" u="sng" dirty="0"/>
              <a:t>EXCEPCION NULIDADES ABSOLUTAS (ART.203)</a:t>
            </a:r>
          </a:p>
        </p:txBody>
      </p:sp>
      <p:sp>
        <p:nvSpPr>
          <p:cNvPr id="10" name="9 CuadroTexto"/>
          <p:cNvSpPr txBox="1"/>
          <p:nvPr/>
        </p:nvSpPr>
        <p:spPr>
          <a:xfrm>
            <a:off x="3131840" y="1196752"/>
            <a:ext cx="2736304" cy="707886"/>
          </a:xfrm>
          <a:prstGeom prst="rect">
            <a:avLst/>
          </a:prstGeom>
          <a:noFill/>
        </p:spPr>
        <p:txBody>
          <a:bodyPr wrap="square" rtlCol="0">
            <a:spAutoFit/>
          </a:bodyPr>
          <a:lstStyle/>
          <a:p>
            <a:pPr algn="ctr"/>
            <a:r>
              <a:rPr lang="es-AR" sz="2000" u="sng" dirty="0" smtClean="0"/>
              <a:t>ACTO PROCESAL VICIADO</a:t>
            </a:r>
            <a:endParaRPr lang="es-AR" sz="2000" u="sng" dirty="0"/>
          </a:p>
        </p:txBody>
      </p:sp>
      <p:cxnSp>
        <p:nvCxnSpPr>
          <p:cNvPr id="12" name="11 Conector recto"/>
          <p:cNvCxnSpPr/>
          <p:nvPr/>
        </p:nvCxnSpPr>
        <p:spPr>
          <a:xfrm>
            <a:off x="2411760" y="5373216"/>
            <a:ext cx="4896544"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3" name="12 CuadroTexto"/>
          <p:cNvSpPr txBox="1"/>
          <p:nvPr/>
        </p:nvSpPr>
        <p:spPr>
          <a:xfrm>
            <a:off x="3419872" y="5445224"/>
            <a:ext cx="2592288" cy="461665"/>
          </a:xfrm>
          <a:prstGeom prst="rect">
            <a:avLst/>
          </a:prstGeom>
          <a:noFill/>
        </p:spPr>
        <p:txBody>
          <a:bodyPr wrap="square" rtlCol="0">
            <a:spAutoFit/>
          </a:bodyPr>
          <a:lstStyle/>
          <a:p>
            <a:r>
              <a:rPr lang="es-AR" sz="2400" b="1" dirty="0" smtClean="0"/>
              <a:t>NULIDAD</a:t>
            </a:r>
            <a:endParaRPr lang="es-AR" sz="2400" b="1" dirty="0"/>
          </a:p>
        </p:txBody>
      </p:sp>
    </p:spTree>
  </p:cSld>
  <p:clrMapOvr>
    <a:masterClrMapping/>
  </p:clrMapOvr>
  <p:transition advTm="5000">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35843" name="Rectangle 6"/>
          <p:cNvSpPr>
            <a:spLocks noGrp="1"/>
          </p:cNvSpPr>
          <p:nvPr>
            <p:ph type="title"/>
          </p:nvPr>
        </p:nvSpPr>
        <p:spPr/>
        <p:txBody>
          <a:bodyPr/>
          <a:lstStyle/>
          <a:p>
            <a:pPr eaLnBrk="1" hangingPunct="1"/>
            <a:r>
              <a:rPr lang="es-AR" b="1" u="sng" smtClean="0">
                <a:solidFill>
                  <a:srgbClr val="92D050"/>
                </a:solidFill>
              </a:rPr>
              <a:t/>
            </a:r>
            <a:br>
              <a:rPr lang="es-AR" b="1" u="sng" smtClean="0">
                <a:solidFill>
                  <a:srgbClr val="92D050"/>
                </a:solidFill>
              </a:rPr>
            </a:br>
            <a:r>
              <a:rPr lang="es-AR" b="1" u="sng" smtClean="0">
                <a:solidFill>
                  <a:srgbClr val="92D050"/>
                </a:solidFill>
              </a:rPr>
              <a:t>Bibliografía</a:t>
            </a:r>
          </a:p>
        </p:txBody>
      </p:sp>
      <p:sp>
        <p:nvSpPr>
          <p:cNvPr id="35844" name="Rectangle 8"/>
          <p:cNvSpPr>
            <a:spLocks noGrp="1"/>
          </p:cNvSpPr>
          <p:nvPr>
            <p:ph idx="1"/>
          </p:nvPr>
        </p:nvSpPr>
        <p:spPr>
          <a:xfrm>
            <a:off x="0" y="1817688"/>
            <a:ext cx="9144000" cy="5040312"/>
          </a:xfrm>
        </p:spPr>
        <p:txBody>
          <a:bodyPr/>
          <a:lstStyle/>
          <a:p>
            <a:pPr marL="0" algn="just" eaLnBrk="1" hangingPunct="1"/>
            <a:r>
              <a:rPr lang="es-AR" sz="2000" b="1" smtClean="0"/>
              <a:t>“El sistema de las nulidades en el proceso penal de la Provincia de Buenos aires”. Roberto Falcone y Marcelo Medina, Editorial Ad-Hoc.”</a:t>
            </a:r>
          </a:p>
          <a:p>
            <a:pPr marL="0" algn="just" eaLnBrk="1" hangingPunct="1"/>
            <a:r>
              <a:rPr lang="es-AR" sz="2000" b="1" smtClean="0"/>
              <a:t>“Codigo de Procedimiento penal de la Provincia de Buenos Aires, comentado y Anotado. Hector M. Granillo Fernandez y Hector A. Herbel, editorial La Ley.”</a:t>
            </a:r>
          </a:p>
          <a:p>
            <a:pPr marL="0" algn="just" eaLnBrk="1" hangingPunct="1"/>
            <a:r>
              <a:rPr lang="es-AR" sz="2000" b="1" smtClean="0"/>
              <a:t>“Codigo Procesal penal de la Provincia de Buenos Aires. Exégesis, Jurisprudencia, Fallos de la C.I.D.H, de Luis Felipe Defelito”</a:t>
            </a:r>
          </a:p>
          <a:p>
            <a:pPr marL="0" algn="just" eaLnBrk="1" hangingPunct="1"/>
            <a:r>
              <a:rPr lang="es-AR" sz="2000" b="1" smtClean="0"/>
              <a:t>“Codigo procesal Penal, comentado, anotado y concordado por Carlos Felipe Irisarri, Editorial Astrea, año 2005”.</a:t>
            </a:r>
          </a:p>
          <a:p>
            <a:pPr marL="0" algn="just" eaLnBrk="1" hangingPunct="1"/>
            <a:r>
              <a:rPr lang="es-AR" sz="2000" b="1" smtClean="0"/>
              <a:t>Claria Olmedo “Derecho Procesal Penal Tomo II pagina pagina 167 y ss. </a:t>
            </a:r>
          </a:p>
          <a:p>
            <a:pPr marL="0" algn="just" eaLnBrk="1" hangingPunct="1"/>
            <a:r>
              <a:rPr lang="es-AR" sz="2000" b="1" smtClean="0"/>
              <a:t>Eduardo Couture “Fundamentos del Derecho procesal Civil”.</a:t>
            </a:r>
          </a:p>
          <a:p>
            <a:pPr marL="0" algn="just" eaLnBrk="1" hangingPunct="1"/>
            <a:r>
              <a:rPr lang="es-AR" sz="2000" b="1" smtClean="0"/>
              <a:t>Hugo Alsina “Tratado de Derecho procesal Civil”.</a:t>
            </a:r>
          </a:p>
        </p:txBody>
      </p:sp>
    </p:spTree>
  </p:cSld>
  <p:clrMapOvr>
    <a:masterClrMapping/>
  </p:clrMapOvr>
  <p:transition advTm="5000">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5123" name="Rectangle 6"/>
          <p:cNvSpPr>
            <a:spLocks noGrp="1"/>
          </p:cNvSpPr>
          <p:nvPr>
            <p:ph type="title"/>
          </p:nvPr>
        </p:nvSpPr>
        <p:spPr>
          <a:xfrm>
            <a:off x="539750" y="549275"/>
            <a:ext cx="8229600" cy="1223963"/>
          </a:xfrm>
        </p:spPr>
        <p:txBody>
          <a:bodyPr/>
          <a:lstStyle/>
          <a:p>
            <a:pPr eaLnBrk="1" hangingPunct="1"/>
            <a:r>
              <a:rPr lang="es-AR" sz="2800" dirty="0" smtClean="0">
                <a:solidFill>
                  <a:srgbClr val="00CC00"/>
                </a:solidFill>
              </a:rPr>
              <a:t>EXIGENCIAS FORMALES VS. I.P.P DESFORMALIZADA, DINÁMICA Y PROVISORIA EN EL C.P.P</a:t>
            </a:r>
            <a:r>
              <a:rPr lang="es-AR" sz="3600" dirty="0" smtClean="0">
                <a:solidFill>
                  <a:srgbClr val="00CC00"/>
                </a:solidFill>
              </a:rPr>
              <a:t/>
            </a:r>
            <a:br>
              <a:rPr lang="es-AR" sz="3600" dirty="0" smtClean="0">
                <a:solidFill>
                  <a:srgbClr val="00CC00"/>
                </a:solidFill>
              </a:rPr>
            </a:br>
            <a:r>
              <a:rPr lang="es-AR" dirty="0" smtClean="0"/>
              <a:t/>
            </a:r>
            <a:br>
              <a:rPr lang="es-AR" dirty="0" smtClean="0"/>
            </a:br>
            <a:endParaRPr lang="es-AR" b="1" dirty="0" smtClean="0">
              <a:solidFill>
                <a:srgbClr val="92D050"/>
              </a:solidFill>
            </a:endParaRPr>
          </a:p>
        </p:txBody>
      </p:sp>
      <p:sp>
        <p:nvSpPr>
          <p:cNvPr id="5" name="4 Flecha abajo"/>
          <p:cNvSpPr/>
          <p:nvPr/>
        </p:nvSpPr>
        <p:spPr>
          <a:xfrm>
            <a:off x="3563888" y="1124744"/>
            <a:ext cx="1584325" cy="647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AR"/>
          </a:p>
        </p:txBody>
      </p:sp>
      <p:sp>
        <p:nvSpPr>
          <p:cNvPr id="5126" name="5 CuadroTexto"/>
          <p:cNvSpPr txBox="1">
            <a:spLocks noChangeArrowheads="1"/>
          </p:cNvSpPr>
          <p:nvPr/>
        </p:nvSpPr>
        <p:spPr bwMode="auto">
          <a:xfrm>
            <a:off x="395536" y="1844824"/>
            <a:ext cx="8532812" cy="646331"/>
          </a:xfrm>
          <a:prstGeom prst="rect">
            <a:avLst/>
          </a:prstGeom>
          <a:noFill/>
          <a:ln w="9525">
            <a:noFill/>
            <a:miter lim="800000"/>
            <a:headEnd/>
            <a:tailEnd/>
          </a:ln>
        </p:spPr>
        <p:txBody>
          <a:bodyPr>
            <a:spAutoFit/>
          </a:bodyPr>
          <a:lstStyle/>
          <a:p>
            <a:r>
              <a:rPr lang="es-AR" b="1" dirty="0" smtClean="0">
                <a:latin typeface="Calibri" pitchFamily="34" charset="0"/>
                <a:cs typeface="Calibri" pitchFamily="34" charset="0"/>
              </a:rPr>
              <a:t>Ese diseño procesal implica reducir al máxima </a:t>
            </a:r>
            <a:r>
              <a:rPr lang="es-AR" b="1" dirty="0">
                <a:latin typeface="Calibri" pitchFamily="34" charset="0"/>
                <a:cs typeface="Calibri" pitchFamily="34" charset="0"/>
              </a:rPr>
              <a:t>las exigencias formales en la I.P.P y como consecuencia </a:t>
            </a:r>
            <a:r>
              <a:rPr lang="es-AR" b="1" dirty="0" smtClean="0">
                <a:latin typeface="Calibri" pitchFamily="34" charset="0"/>
                <a:cs typeface="Calibri" pitchFamily="34" charset="0"/>
              </a:rPr>
              <a:t>la </a:t>
            </a:r>
            <a:r>
              <a:rPr lang="es-AR" b="1" dirty="0">
                <a:latin typeface="Calibri" pitchFamily="34" charset="0"/>
                <a:cs typeface="Calibri" pitchFamily="34" charset="0"/>
              </a:rPr>
              <a:t>eliminación casi absoluta del régimen de la nulidades.</a:t>
            </a:r>
          </a:p>
        </p:txBody>
      </p:sp>
      <p:sp>
        <p:nvSpPr>
          <p:cNvPr id="5127" name="6 CuadroTexto"/>
          <p:cNvSpPr txBox="1">
            <a:spLocks noChangeArrowheads="1"/>
          </p:cNvSpPr>
          <p:nvPr/>
        </p:nvSpPr>
        <p:spPr bwMode="auto">
          <a:xfrm>
            <a:off x="467544" y="2492896"/>
            <a:ext cx="7705725" cy="1631216"/>
          </a:xfrm>
          <a:prstGeom prst="rect">
            <a:avLst/>
          </a:prstGeom>
          <a:noFill/>
          <a:ln w="9525">
            <a:noFill/>
            <a:miter lim="800000"/>
            <a:headEnd/>
            <a:tailEnd/>
          </a:ln>
        </p:spPr>
        <p:txBody>
          <a:bodyPr>
            <a:spAutoFit/>
          </a:bodyPr>
          <a:lstStyle/>
          <a:p>
            <a:r>
              <a:rPr lang="es-AR" sz="2000" b="1" dirty="0">
                <a:latin typeface="Calibri" pitchFamily="34" charset="0"/>
                <a:cs typeface="Calibri" pitchFamily="34" charset="0"/>
              </a:rPr>
              <a:t>Sin embargo ese </a:t>
            </a:r>
            <a:r>
              <a:rPr lang="es-AR" sz="2000" b="1" dirty="0" smtClean="0">
                <a:latin typeface="Calibri" pitchFamily="34" charset="0"/>
                <a:cs typeface="Calibri" pitchFamily="34" charset="0"/>
              </a:rPr>
              <a:t>diseño, </a:t>
            </a:r>
            <a:r>
              <a:rPr lang="es-AR" sz="2000" b="1" dirty="0">
                <a:latin typeface="Calibri" pitchFamily="34" charset="0"/>
                <a:cs typeface="Calibri" pitchFamily="34" charset="0"/>
              </a:rPr>
              <a:t>en la práctica se ha visto completamente desnaturalizado básicamente por dos motivos:</a:t>
            </a:r>
          </a:p>
          <a:p>
            <a:r>
              <a:rPr lang="es-AR" sz="2000" b="1" dirty="0">
                <a:latin typeface="Calibri" pitchFamily="34" charset="0"/>
                <a:cs typeface="Calibri" pitchFamily="34" charset="0"/>
              </a:rPr>
              <a:t>1.-La aplicación excesiva de medidas cautelares.</a:t>
            </a:r>
          </a:p>
          <a:p>
            <a:r>
              <a:rPr lang="es-AR" sz="2000" b="1" dirty="0">
                <a:latin typeface="Calibri" pitchFamily="34" charset="0"/>
                <a:cs typeface="Calibri" pitchFamily="34" charset="0"/>
              </a:rPr>
              <a:t>2.-La implementación en el 80 % de los casos  de mecanismos alternativos de resolución de conflictos que no llegan a juicio oral. </a:t>
            </a:r>
          </a:p>
        </p:txBody>
      </p:sp>
      <p:sp>
        <p:nvSpPr>
          <p:cNvPr id="5128" name="7 CuadroTexto"/>
          <p:cNvSpPr txBox="1">
            <a:spLocks noChangeArrowheads="1"/>
          </p:cNvSpPr>
          <p:nvPr/>
        </p:nvSpPr>
        <p:spPr bwMode="auto">
          <a:xfrm>
            <a:off x="539552" y="4437112"/>
            <a:ext cx="7993062" cy="1323975"/>
          </a:xfrm>
          <a:prstGeom prst="rect">
            <a:avLst/>
          </a:prstGeom>
          <a:noFill/>
          <a:ln w="9525">
            <a:noFill/>
            <a:miter lim="800000"/>
            <a:headEnd/>
            <a:tailEnd/>
          </a:ln>
        </p:spPr>
        <p:txBody>
          <a:bodyPr>
            <a:spAutoFit/>
          </a:bodyPr>
          <a:lstStyle/>
          <a:p>
            <a:r>
              <a:rPr lang="es-AR" sz="2000" b="1" u="sng" dirty="0" smtClean="0">
                <a:latin typeface="Calibri" pitchFamily="34" charset="0"/>
                <a:cs typeface="Calibri" pitchFamily="34" charset="0"/>
              </a:rPr>
              <a:t>Por ello la </a:t>
            </a:r>
            <a:r>
              <a:rPr lang="es-AR" sz="2000" b="1" u="sng" dirty="0">
                <a:latin typeface="Calibri" pitchFamily="34" charset="0"/>
                <a:cs typeface="Calibri" pitchFamily="34" charset="0"/>
              </a:rPr>
              <a:t>I.P.P sigue siendo  hoy en la práctica y a pesar del diseño normativo, el centro y </a:t>
            </a:r>
            <a:r>
              <a:rPr lang="es-AR" sz="2000" b="1" u="sng" dirty="0" err="1">
                <a:latin typeface="Calibri" pitchFamily="34" charset="0"/>
                <a:cs typeface="Calibri" pitchFamily="34" charset="0"/>
              </a:rPr>
              <a:t>nucleo</a:t>
            </a:r>
            <a:r>
              <a:rPr lang="es-AR" sz="2000" b="1" u="sng" dirty="0">
                <a:latin typeface="Calibri" pitchFamily="34" charset="0"/>
                <a:cs typeface="Calibri" pitchFamily="34" charset="0"/>
              </a:rPr>
              <a:t> del proceso penal, de ahí la vigencia de exigencias formales y del </a:t>
            </a:r>
            <a:r>
              <a:rPr lang="es-AR" sz="2000" b="1" u="sng" dirty="0" err="1">
                <a:latin typeface="Calibri" pitchFamily="34" charset="0"/>
                <a:cs typeface="Calibri" pitchFamily="34" charset="0"/>
              </a:rPr>
              <a:t>regimen</a:t>
            </a:r>
            <a:r>
              <a:rPr lang="es-AR" sz="2000" b="1" u="sng" dirty="0">
                <a:latin typeface="Calibri" pitchFamily="34" charset="0"/>
                <a:cs typeface="Calibri" pitchFamily="34" charset="0"/>
              </a:rPr>
              <a:t> de las nulidades ante su incumplimiento, en ésta etapa.</a:t>
            </a:r>
          </a:p>
        </p:txBody>
      </p:sp>
    </p:spTree>
  </p:cSld>
  <p:clrMapOvr>
    <a:masterClrMapping/>
  </p:clrMapOvr>
  <p:transition advTm="5000">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6147" name="Rectangle 6"/>
          <p:cNvSpPr>
            <a:spLocks noGrp="1"/>
          </p:cNvSpPr>
          <p:nvPr>
            <p:ph type="title"/>
          </p:nvPr>
        </p:nvSpPr>
        <p:spPr/>
        <p:txBody>
          <a:bodyPr/>
          <a:lstStyle/>
          <a:p>
            <a:pPr eaLnBrk="1" hangingPunct="1"/>
            <a:r>
              <a:rPr lang="es-AR" b="1" u="sng" smtClean="0">
                <a:solidFill>
                  <a:srgbClr val="92D050"/>
                </a:solidFill>
              </a:rPr>
              <a:t>FORMALIDADES DE LAS ACTAS</a:t>
            </a:r>
            <a:br>
              <a:rPr lang="es-AR" b="1" u="sng" smtClean="0">
                <a:solidFill>
                  <a:srgbClr val="92D050"/>
                </a:solidFill>
              </a:rPr>
            </a:br>
            <a:r>
              <a:rPr lang="es-AR" b="1" u="sng" smtClean="0">
                <a:solidFill>
                  <a:srgbClr val="92D050"/>
                </a:solidFill>
              </a:rPr>
              <a:t>EN EL C.P.P.</a:t>
            </a:r>
          </a:p>
        </p:txBody>
      </p:sp>
      <p:sp>
        <p:nvSpPr>
          <p:cNvPr id="17" name="Rectangle 8"/>
          <p:cNvSpPr>
            <a:spLocks noGrp="1"/>
          </p:cNvSpPr>
          <p:nvPr>
            <p:ph idx="1"/>
          </p:nvPr>
        </p:nvSpPr>
        <p:spPr/>
        <p:txBody>
          <a:bodyPr rtlCol="0">
            <a:normAutofit fontScale="92500" lnSpcReduction="10000"/>
          </a:bodyPr>
          <a:lstStyle>
            <a:extLst/>
          </a:lstStyle>
          <a:p>
            <a:pPr algn="just" eaLnBrk="1" fontAlgn="auto" hangingPunct="1">
              <a:spcAft>
                <a:spcPts val="0"/>
              </a:spcAft>
              <a:buFont typeface="Arial" charset="0"/>
              <a:buNone/>
              <a:defRPr/>
            </a:pPr>
            <a:r>
              <a:rPr lang="es-AR" b="1" dirty="0" smtClean="0"/>
              <a:t>Se extraen de:</a:t>
            </a:r>
          </a:p>
          <a:p>
            <a:pPr marL="171450" indent="-514350" algn="just" eaLnBrk="1" fontAlgn="auto" hangingPunct="1">
              <a:spcAft>
                <a:spcPts val="0"/>
              </a:spcAft>
              <a:buFont typeface="+mj-lt"/>
              <a:buAutoNum type="alphaUcPeriod"/>
              <a:defRPr/>
            </a:pPr>
            <a:r>
              <a:rPr lang="es-AR" b="1" dirty="0" smtClean="0"/>
              <a:t>Requisitos generales de los actos procesales (artículo 99 y </a:t>
            </a:r>
            <a:r>
              <a:rPr lang="es-AR" b="1" dirty="0" err="1" smtClean="0"/>
              <a:t>s.s</a:t>
            </a:r>
            <a:r>
              <a:rPr lang="es-AR" b="1" dirty="0" smtClean="0"/>
              <a:t> del C.P.P).</a:t>
            </a:r>
          </a:p>
          <a:p>
            <a:pPr marL="171450" indent="-514350" algn="just" eaLnBrk="1" fontAlgn="auto" hangingPunct="1">
              <a:spcAft>
                <a:spcPts val="0"/>
              </a:spcAft>
              <a:buFont typeface="+mj-lt"/>
              <a:buAutoNum type="alphaUcPeriod"/>
              <a:defRPr/>
            </a:pPr>
            <a:r>
              <a:rPr lang="es-AR" b="1" dirty="0" smtClean="0"/>
              <a:t>Capítulo referido a las actas (artículos 117 a 120 del C.P.P).</a:t>
            </a:r>
          </a:p>
          <a:p>
            <a:pPr marL="171450" indent="-514350" algn="just" eaLnBrk="1" fontAlgn="auto" hangingPunct="1">
              <a:spcAft>
                <a:spcPts val="0"/>
              </a:spcAft>
              <a:buFont typeface="+mj-lt"/>
              <a:buAutoNum type="alphaUcPeriod"/>
              <a:defRPr/>
            </a:pPr>
            <a:r>
              <a:rPr lang="es-AR" b="1" dirty="0" smtClean="0"/>
              <a:t>Requisitos exigidos para ciertos actos particulares (ejemplo declaración testimonial, registro y secuestro, </a:t>
            </a:r>
            <a:r>
              <a:rPr lang="es-AR" b="1" dirty="0" err="1" smtClean="0"/>
              <a:t>etc</a:t>
            </a:r>
            <a:r>
              <a:rPr lang="es-AR" b="1" dirty="0" smtClean="0"/>
              <a:t>),  sin perjuicio de que la consignación de las actas se hace en cumplimiento de las disposiciones generales. </a:t>
            </a:r>
            <a:endParaRPr b="1" dirty="0"/>
          </a:p>
        </p:txBody>
      </p:sp>
    </p:spTree>
  </p:cSld>
  <p:clrMapOvr>
    <a:masterClrMapping/>
  </p:clrMapOvr>
  <p:transition advTm="5000">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8195" name="Rectangle 6"/>
          <p:cNvSpPr>
            <a:spLocks noGrp="1"/>
          </p:cNvSpPr>
          <p:nvPr>
            <p:ph type="title"/>
          </p:nvPr>
        </p:nvSpPr>
        <p:spPr/>
        <p:txBody>
          <a:bodyPr/>
          <a:lstStyle/>
          <a:p>
            <a:pPr eaLnBrk="1" hangingPunct="1"/>
            <a:r>
              <a:rPr lang="es-AR" b="1" u="sng" smtClean="0">
                <a:solidFill>
                  <a:srgbClr val="92D050"/>
                </a:solidFill>
              </a:rPr>
              <a:t>FORMALIDADES DE LAS ACTAS</a:t>
            </a:r>
          </a:p>
        </p:txBody>
      </p:sp>
      <p:sp>
        <p:nvSpPr>
          <p:cNvPr id="8196" name="Rectangle 8"/>
          <p:cNvSpPr>
            <a:spLocks noGrp="1"/>
          </p:cNvSpPr>
          <p:nvPr>
            <p:ph idx="1"/>
          </p:nvPr>
        </p:nvSpPr>
        <p:spPr/>
        <p:txBody>
          <a:bodyPr/>
          <a:lstStyle/>
          <a:p>
            <a:pPr eaLnBrk="1" hangingPunct="1"/>
            <a:r>
              <a:rPr lang="es-AR" b="1" smtClean="0"/>
              <a:t>ARTICULO 100.-</a:t>
            </a:r>
            <a:endParaRPr lang="es-ES" smtClean="0"/>
          </a:p>
          <a:p>
            <a:pPr eaLnBrk="1" hangingPunct="1">
              <a:buFont typeface="Arial" charset="0"/>
              <a:buNone/>
            </a:pPr>
            <a:r>
              <a:rPr lang="es-ES" smtClean="0"/>
              <a:t>    […]El que deba prestar el juramento será  instruido de las penas correspondientes al delito de falso testimonio, para lo cual se leerán las pertinentes disposiciones legales, y prometerá  decir la verdad de cuanto supiere y le fuere preguntado, mediante la fórmula: "Lo juro" o "Lo prometo".</a:t>
            </a:r>
          </a:p>
          <a:p>
            <a:pPr eaLnBrk="1" hangingPunct="1"/>
            <a:endParaRPr lang="es-AR" b="1" smtClean="0"/>
          </a:p>
        </p:txBody>
      </p:sp>
    </p:spTree>
  </p:cSld>
  <p:clrMapOvr>
    <a:masterClrMapping/>
  </p:clrMapOvr>
  <p:transition advTm="5000">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9219" name="Rectangle 6"/>
          <p:cNvSpPr>
            <a:spLocks noGrp="1"/>
          </p:cNvSpPr>
          <p:nvPr>
            <p:ph type="title"/>
          </p:nvPr>
        </p:nvSpPr>
        <p:spPr/>
        <p:txBody>
          <a:bodyPr/>
          <a:lstStyle/>
          <a:p>
            <a:pPr eaLnBrk="1" hangingPunct="1"/>
            <a:r>
              <a:rPr lang="es-AR" b="1" u="sng" smtClean="0">
                <a:solidFill>
                  <a:srgbClr val="92D050"/>
                </a:solidFill>
              </a:rPr>
              <a:t>FORMALIDADES DE LAS ACTAS</a:t>
            </a:r>
          </a:p>
        </p:txBody>
      </p:sp>
      <p:sp>
        <p:nvSpPr>
          <p:cNvPr id="17" name="Rectangle 8"/>
          <p:cNvSpPr>
            <a:spLocks noGrp="1"/>
          </p:cNvSpPr>
          <p:nvPr>
            <p:ph idx="1"/>
          </p:nvPr>
        </p:nvSpPr>
        <p:spPr/>
        <p:txBody>
          <a:bodyPr rtlCol="0">
            <a:normAutofit fontScale="70000" lnSpcReduction="20000"/>
          </a:bodyPr>
          <a:lstStyle>
            <a:extLst/>
          </a:lstStyle>
          <a:p>
            <a:pPr algn="just" eaLnBrk="1" fontAlgn="auto" hangingPunct="1">
              <a:spcAft>
                <a:spcPts val="0"/>
              </a:spcAft>
              <a:buFont typeface="Arial" pitchFamily="34" charset="0"/>
              <a:buChar char="•"/>
              <a:defRPr/>
            </a:pPr>
            <a:r>
              <a:rPr lang="es-AR" b="1" dirty="0"/>
              <a:t>ARTICULO 117 . Regla General.</a:t>
            </a:r>
            <a:r>
              <a:rPr lang="es-AR" dirty="0"/>
              <a:t>- </a:t>
            </a:r>
            <a:r>
              <a:rPr lang="es-AR" b="1" dirty="0"/>
              <a:t>Cuando el funcionario público que intervenga en el proceso deba dar </a:t>
            </a:r>
            <a:r>
              <a:rPr lang="es-AR" b="1" dirty="0" err="1"/>
              <a:t>fé</a:t>
            </a:r>
            <a:r>
              <a:rPr lang="es-AR" b="1" dirty="0"/>
              <a:t> de los actos realizados por él o cumplidos en su presencia, redactará un acta en la forma prescripta por las disposiciones de éste Capítulo. A tal efecto, el Juez o Tribunal serán </a:t>
            </a:r>
            <a:r>
              <a:rPr lang="es-AR" b="1" dirty="0" err="1"/>
              <a:t>asisitdos</a:t>
            </a:r>
            <a:r>
              <a:rPr lang="es-AR" b="1" dirty="0"/>
              <a:t> por un Secretario, mientras que el Agente Fiscal lo será, en la medida que sea posible, por un Secretario, un Ayudante Fiscal o un oficial de la </a:t>
            </a:r>
            <a:r>
              <a:rPr lang="es-AR" b="1" dirty="0" err="1"/>
              <a:t>policia</a:t>
            </a:r>
            <a:r>
              <a:rPr lang="es-AR" b="1" dirty="0"/>
              <a:t> judicial o Administrativa; el Juez de Paz y los Oficiales o Auxiliares de Policía, por un testigo que, si es factible, sea extraño a la repartición policial. Los testigos deberán estar presentes durante todo el trámite del acto. </a:t>
            </a:r>
          </a:p>
          <a:p>
            <a:pPr algn="just" eaLnBrk="1" fontAlgn="auto" hangingPunct="1">
              <a:spcAft>
                <a:spcPts val="0"/>
              </a:spcAft>
              <a:buFont typeface="Arial" pitchFamily="34" charset="0"/>
              <a:buNone/>
              <a:defRPr/>
            </a:pPr>
            <a:r>
              <a:rPr lang="es-AR" b="1" dirty="0"/>
              <a:t>     La imposibilidad de asistencia por un funcionario o testigo deberá ser expresamente señalada, al igual que sus causas determinantes. </a:t>
            </a:r>
          </a:p>
          <a:p>
            <a:pPr eaLnBrk="1" fontAlgn="auto" hangingPunct="1">
              <a:spcAft>
                <a:spcPts val="0"/>
              </a:spcAft>
              <a:buFont typeface="Arial" pitchFamily="34" charset="0"/>
              <a:buChar char="•"/>
              <a:defRPr/>
            </a:pPr>
            <a:endParaRPr b="1" dirty="0"/>
          </a:p>
        </p:txBody>
      </p:sp>
    </p:spTree>
  </p:cSld>
  <p:clrMapOvr>
    <a:masterClrMapping/>
  </p:clrMapOvr>
  <p:transition advTm="5000">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0243" name="Rectangle 6"/>
          <p:cNvSpPr>
            <a:spLocks noGrp="1"/>
          </p:cNvSpPr>
          <p:nvPr>
            <p:ph type="title"/>
          </p:nvPr>
        </p:nvSpPr>
        <p:spPr/>
        <p:txBody>
          <a:bodyPr/>
          <a:lstStyle/>
          <a:p>
            <a:pPr eaLnBrk="1" hangingPunct="1"/>
            <a:r>
              <a:rPr lang="es-AR" b="1" u="sng" dirty="0" smtClean="0">
                <a:solidFill>
                  <a:srgbClr val="92D050"/>
                </a:solidFill>
              </a:rPr>
              <a:t>FORMALIDADES DE LAS ACTAS</a:t>
            </a:r>
          </a:p>
        </p:txBody>
      </p:sp>
      <p:sp>
        <p:nvSpPr>
          <p:cNvPr id="10244" name="Rectangle 8"/>
          <p:cNvSpPr>
            <a:spLocks noGrp="1"/>
          </p:cNvSpPr>
          <p:nvPr>
            <p:ph idx="1"/>
          </p:nvPr>
        </p:nvSpPr>
        <p:spPr>
          <a:xfrm>
            <a:off x="395536" y="1268760"/>
            <a:ext cx="8229600" cy="4525963"/>
          </a:xfrm>
        </p:spPr>
        <p:txBody>
          <a:bodyPr/>
          <a:lstStyle/>
          <a:p>
            <a:pPr algn="ctr" eaLnBrk="1" hangingPunct="1">
              <a:buFont typeface="Arial" charset="0"/>
              <a:buNone/>
            </a:pPr>
            <a:r>
              <a:rPr lang="es-AR" b="1" dirty="0" smtClean="0"/>
              <a:t>ARTICULO 117</a:t>
            </a:r>
          </a:p>
          <a:p>
            <a:pPr algn="just" eaLnBrk="1" hangingPunct="1">
              <a:buFont typeface="Arial" charset="0"/>
              <a:buNone/>
            </a:pPr>
            <a:r>
              <a:rPr lang="es-AR" sz="2400" b="1" dirty="0" smtClean="0"/>
              <a:t>    Cuando el funcionario público que intervenga en el proceso deba dar </a:t>
            </a:r>
            <a:r>
              <a:rPr lang="es-AR" sz="2400" b="1" dirty="0" err="1" smtClean="0"/>
              <a:t>fé</a:t>
            </a:r>
            <a:r>
              <a:rPr lang="es-AR" sz="2400" b="1" dirty="0" smtClean="0"/>
              <a:t> de los actos realizados por él o cumplidos en su presencia, redactará un acta </a:t>
            </a:r>
            <a:r>
              <a:rPr lang="es-AR" sz="2400" b="1" u="sng" dirty="0" smtClean="0"/>
              <a:t>en la forma prescripta por las disposiciones de éste Capítulo.</a:t>
            </a:r>
          </a:p>
          <a:p>
            <a:pPr algn="just" eaLnBrk="1" hangingPunct="1"/>
            <a:r>
              <a:rPr lang="es-AR" sz="2400" b="1" dirty="0" smtClean="0"/>
              <a:t>los Oficiales o Auxiliares de Policía, […serán asistidos…] por un testigo que, si es factible, sea extraño a la repartición policial. </a:t>
            </a:r>
          </a:p>
          <a:p>
            <a:pPr algn="just" eaLnBrk="1" hangingPunct="1"/>
            <a:r>
              <a:rPr lang="es-AR" sz="2400" b="1" u="sng" dirty="0" smtClean="0"/>
              <a:t>Los testigos deberán estar presentes durante todo el trámite del acto. </a:t>
            </a:r>
          </a:p>
          <a:p>
            <a:pPr algn="just" eaLnBrk="1" hangingPunct="1"/>
            <a:r>
              <a:rPr lang="es-AR" sz="2400" b="1" u="sng" dirty="0" smtClean="0"/>
              <a:t>La imposibilidad de asistencia por un funcionario o testigo deberá ser expresamente señalada, al igual que sus causas determinantes. </a:t>
            </a:r>
          </a:p>
          <a:p>
            <a:pPr eaLnBrk="1" hangingPunct="1">
              <a:buFont typeface="Arial" charset="0"/>
              <a:buNone/>
            </a:pPr>
            <a:endParaRPr lang="es-AR" b="1" dirty="0" smtClean="0"/>
          </a:p>
          <a:p>
            <a:pPr eaLnBrk="1" hangingPunct="1">
              <a:buFont typeface="Arial" charset="0"/>
              <a:buNone/>
            </a:pPr>
            <a:endParaRPr lang="es-AR" b="1" dirty="0" smtClean="0"/>
          </a:p>
        </p:txBody>
      </p:sp>
    </p:spTree>
  </p:cSld>
  <p:clrMapOvr>
    <a:masterClrMapping/>
  </p:clrMapOvr>
  <p:transition advTm="5000">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4"/>
          <p:cNvSpPr txBox="1">
            <a:spLocks noChangeArrowheads="1"/>
          </p:cNvSpPr>
          <p:nvPr/>
        </p:nvSpPr>
        <p:spPr bwMode="auto">
          <a:xfrm>
            <a:off x="914400" y="1066800"/>
            <a:ext cx="7543800" cy="523875"/>
          </a:xfrm>
          <a:prstGeom prst="rect">
            <a:avLst/>
          </a:prstGeom>
          <a:noFill/>
          <a:ln w="9525">
            <a:noFill/>
            <a:miter lim="800000"/>
            <a:headEnd/>
            <a:tailEnd/>
          </a:ln>
        </p:spPr>
        <p:txBody>
          <a:bodyPr>
            <a:spAutoFit/>
          </a:bodyPr>
          <a:lstStyle/>
          <a:p>
            <a:endParaRPr lang="es-ES" sz="2800">
              <a:latin typeface="Trebuchet MS" pitchFamily="34" charset="0"/>
            </a:endParaRPr>
          </a:p>
        </p:txBody>
      </p:sp>
      <p:sp>
        <p:nvSpPr>
          <p:cNvPr id="11267" name="Rectangle 6"/>
          <p:cNvSpPr>
            <a:spLocks noGrp="1"/>
          </p:cNvSpPr>
          <p:nvPr>
            <p:ph type="title"/>
          </p:nvPr>
        </p:nvSpPr>
        <p:spPr/>
        <p:txBody>
          <a:bodyPr/>
          <a:lstStyle/>
          <a:p>
            <a:pPr eaLnBrk="1" hangingPunct="1"/>
            <a:r>
              <a:rPr lang="es-AR" b="1" u="sng" smtClean="0">
                <a:solidFill>
                  <a:srgbClr val="92D050"/>
                </a:solidFill>
              </a:rPr>
              <a:t>FORMALIDADES DE LAS ACTAS</a:t>
            </a:r>
          </a:p>
        </p:txBody>
      </p:sp>
      <p:sp>
        <p:nvSpPr>
          <p:cNvPr id="17" name="Rectangle 8"/>
          <p:cNvSpPr>
            <a:spLocks noGrp="1"/>
          </p:cNvSpPr>
          <p:nvPr>
            <p:ph idx="1"/>
          </p:nvPr>
        </p:nvSpPr>
        <p:spPr/>
        <p:txBody>
          <a:bodyPr rtlCol="0">
            <a:normAutofit fontScale="70000" lnSpcReduction="20000"/>
          </a:bodyPr>
          <a:lstStyle>
            <a:extLst/>
          </a:lstStyle>
          <a:p>
            <a:pPr algn="just" eaLnBrk="1" fontAlgn="auto" hangingPunct="1">
              <a:spcAft>
                <a:spcPts val="0"/>
              </a:spcAft>
              <a:buFont typeface="Arial" pitchFamily="34" charset="0"/>
              <a:buChar char="•"/>
              <a:defRPr/>
            </a:pPr>
            <a:r>
              <a:rPr lang="es-AR" b="1" dirty="0"/>
              <a:t> ARTICULO 118 .-</a:t>
            </a:r>
            <a:r>
              <a:rPr lang="es-AR" dirty="0"/>
              <a:t> </a:t>
            </a:r>
            <a:r>
              <a:rPr lang="es-AR" b="1" dirty="0"/>
              <a:t>(Texto según Ley 12.059) - Contenidos y formalidades</a:t>
            </a:r>
            <a:r>
              <a:rPr lang="es-AR" dirty="0"/>
              <a:t>.- </a:t>
            </a:r>
            <a:r>
              <a:rPr lang="es-AR" b="1" dirty="0"/>
              <a:t>Las actas deberán contener el lugar, la fecha, el nombre y apellido de las personas que intervienen; el motivo que haya impedido, en su caso, la intervención de las personas obligadas a asistir, la indicación de las diligencias realizadas y su resultado, las declaraciones recibidas, si éstas fueron hechas espontáneamente o a requerimiento y si las dictaron los declarantes.</a:t>
            </a:r>
          </a:p>
          <a:p>
            <a:pPr algn="just" eaLnBrk="1" fontAlgn="auto" hangingPunct="1">
              <a:spcAft>
                <a:spcPts val="0"/>
              </a:spcAft>
              <a:buFont typeface="Arial" charset="0"/>
              <a:buNone/>
              <a:defRPr/>
            </a:pPr>
            <a:r>
              <a:rPr lang="es-AR" b="1" dirty="0" smtClean="0"/>
              <a:t>     Concluida </a:t>
            </a:r>
            <a:r>
              <a:rPr lang="es-AR" b="1" dirty="0"/>
              <a:t>o suspendida la diligencia, el acta será  firmada, previa lectura, por todos los intervinientes que deban hacerlo. Cuando alguno no pudiere o no quisiere firmar, se hará  mención de </a:t>
            </a:r>
            <a:r>
              <a:rPr lang="es-AR" b="1" dirty="0" smtClean="0"/>
              <a:t>ello.</a:t>
            </a:r>
          </a:p>
          <a:p>
            <a:pPr algn="just" eaLnBrk="1" fontAlgn="auto" hangingPunct="1">
              <a:spcAft>
                <a:spcPts val="0"/>
              </a:spcAft>
              <a:buFont typeface="Arial" charset="0"/>
              <a:buNone/>
              <a:defRPr/>
            </a:pPr>
            <a:r>
              <a:rPr lang="es-AR" b="1" dirty="0" smtClean="0"/>
              <a:t>     Si </a:t>
            </a:r>
            <a:r>
              <a:rPr lang="es-AR" b="1" dirty="0"/>
              <a:t>tuviere que firmar una persona ciega o una analfabeta, se les informará  que el acta puede ser leída y en su caso suscripta por una persona de su confianza, lo que se hará  constar".</a:t>
            </a:r>
          </a:p>
          <a:p>
            <a:pPr eaLnBrk="1" fontAlgn="auto" hangingPunct="1">
              <a:spcAft>
                <a:spcPts val="0"/>
              </a:spcAft>
              <a:buFont typeface="Arial" pitchFamily="34" charset="0"/>
              <a:buChar char="•"/>
              <a:defRPr/>
            </a:pPr>
            <a:endParaRPr b="1" dirty="0"/>
          </a:p>
        </p:txBody>
      </p:sp>
    </p:spTree>
  </p:cSld>
  <p:clrMapOvr>
    <a:masterClrMapping/>
  </p:clrMapOvr>
  <p:transition advTm="5000">
    <p:wipe dir="r"/>
  </p:transition>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1483</TotalTime>
  <Words>3333</Words>
  <Application>Microsoft Office PowerPoint</Application>
  <PresentationFormat>Presentación en pantalla (4:3)</PresentationFormat>
  <Paragraphs>310</Paragraphs>
  <Slides>36</Slides>
  <Notes>34</Notes>
  <HiddenSlides>0</HiddenSlides>
  <MMClips>0</MMClips>
  <ScaleCrop>false</ScaleCrop>
  <HeadingPairs>
    <vt:vector size="4" baseType="variant">
      <vt:variant>
        <vt:lpstr>Tema</vt:lpstr>
      </vt:variant>
      <vt:variant>
        <vt:i4>1</vt:i4>
      </vt:variant>
      <vt:variant>
        <vt:lpstr>Títulos de diapositiva</vt:lpstr>
      </vt:variant>
      <vt:variant>
        <vt:i4>36</vt:i4>
      </vt:variant>
    </vt:vector>
  </HeadingPairs>
  <TitlesOfParts>
    <vt:vector size="37" baseType="lpstr">
      <vt:lpstr>Tema de Office</vt:lpstr>
      <vt:lpstr>INTRODUCCIÓN: PROCESO PENAL</vt:lpstr>
      <vt:lpstr>CONCEPTO DE ACTAS</vt:lpstr>
      <vt:lpstr>EXIGENCIAS FORMALES VS. I.P.P DESFORMALIZADA, DINÁMICA Y PROVISORIA EN EL C.P.P.  </vt:lpstr>
      <vt:lpstr>EXIGENCIAS FORMALES VS. I.P.P DESFORMALIZADA, DINÁMICA Y PROVISORIA EN EL C.P.P  </vt:lpstr>
      <vt:lpstr>FORMALIDADES DE LAS ACTAS EN EL C.P.P.</vt:lpstr>
      <vt:lpstr>FORMALIDADES DE LAS ACTAS</vt:lpstr>
      <vt:lpstr>FORMALIDADES DE LAS ACTAS</vt:lpstr>
      <vt:lpstr>FORMALIDADES DE LAS ACTAS</vt:lpstr>
      <vt:lpstr>FORMALIDADES DE LAS ACTAS</vt:lpstr>
      <vt:lpstr>FORMALIDADES DE LAS ACTAS</vt:lpstr>
      <vt:lpstr>FORMALIDADES DE LAS ACTAS</vt:lpstr>
      <vt:lpstr>FORMALIDADES DE LAS ACTAS</vt:lpstr>
      <vt:lpstr>CATALOGO O NOMENCLADOR DE FORMALIDADES</vt:lpstr>
      <vt:lpstr>Diapositiva 14</vt:lpstr>
      <vt:lpstr>EFECTOS DEL INCUMPLIMIENTO</vt:lpstr>
      <vt:lpstr>EFECTOS DEL INCUMPLIMIENTO</vt:lpstr>
      <vt:lpstr>EFECTOS DEL INCUMPLIMIENTO</vt:lpstr>
      <vt:lpstr>EFECTOS DEL INCUMPLIMIENTO</vt:lpstr>
      <vt:lpstr>EFECTOS DEL INCUMPLIMIENTO</vt:lpstr>
      <vt:lpstr>SANCIONES PROCESALES:</vt:lpstr>
      <vt:lpstr>SANCIONES PROCESALES: NULIDADES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NULIDADES EN EL PROCESO PENAL DE LA PROVINCIA DE BUENOS AIRES</vt:lpstr>
      <vt:lpstr> Bibliografía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gonzalopetit</dc:creator>
  <cp:lastModifiedBy>Emilia</cp:lastModifiedBy>
  <cp:revision>148</cp:revision>
  <dcterms:created xsi:type="dcterms:W3CDTF">2011-07-02T22:45:30Z</dcterms:created>
  <dcterms:modified xsi:type="dcterms:W3CDTF">2017-09-03T18:18:47Z</dcterms:modified>
</cp:coreProperties>
</file>