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73" r:id="rId3"/>
    <p:sldId id="272" r:id="rId4"/>
    <p:sldId id="274" r:id="rId5"/>
    <p:sldId id="275" r:id="rId6"/>
    <p:sldId id="276" r:id="rId7"/>
    <p:sldId id="271"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291" r:id="rId21"/>
    <p:sldId id="290" r:id="rId22"/>
    <p:sldId id="289" r:id="rId23"/>
    <p:sldId id="292" r:id="rId24"/>
    <p:sldId id="293" r:id="rId25"/>
    <p:sldId id="294" r:id="rId26"/>
    <p:sldId id="295" r:id="rId27"/>
    <p:sldId id="296" r:id="rId28"/>
    <p:sldId id="297" r:id="rId29"/>
    <p:sldId id="298" r:id="rId30"/>
    <p:sldId id="299" r:id="rId31"/>
    <p:sldId id="300" r:id="rId32"/>
    <p:sldId id="301"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1422"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644B031-4879-48E7-AFE9-A42089B42C8B}" type="datetimeFigureOut">
              <a:rPr lang="es-AR" smtClean="0"/>
              <a:t>21/4/2025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1749507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44B031-4879-48E7-AFE9-A42089B42C8B}" type="datetimeFigureOut">
              <a:rPr lang="es-AR" smtClean="0"/>
              <a:t>21/4/2025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2009291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44B031-4879-48E7-AFE9-A42089B42C8B}" type="datetimeFigureOut">
              <a:rPr lang="es-AR" smtClean="0"/>
              <a:t>21/4/2025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2365838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44B031-4879-48E7-AFE9-A42089B42C8B}" type="datetimeFigureOut">
              <a:rPr lang="es-AR" smtClean="0"/>
              <a:t>21/4/2025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1933075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644B031-4879-48E7-AFE9-A42089B42C8B}" type="datetimeFigureOut">
              <a:rPr lang="es-AR" smtClean="0"/>
              <a:t>21/4/2025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3516238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644B031-4879-48E7-AFE9-A42089B42C8B}" type="datetimeFigureOut">
              <a:rPr lang="es-AR" smtClean="0"/>
              <a:t>21/4/2025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365884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644B031-4879-48E7-AFE9-A42089B42C8B}" type="datetimeFigureOut">
              <a:rPr lang="es-AR" smtClean="0"/>
              <a:t>21/4/2025</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1544926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644B031-4879-48E7-AFE9-A42089B42C8B}" type="datetimeFigureOut">
              <a:rPr lang="es-AR" smtClean="0"/>
              <a:t>21/4/2025</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761629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44B031-4879-48E7-AFE9-A42089B42C8B}" type="datetimeFigureOut">
              <a:rPr lang="es-AR" smtClean="0"/>
              <a:t>21/4/2025</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69345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644B031-4879-48E7-AFE9-A42089B42C8B}" type="datetimeFigureOut">
              <a:rPr lang="es-AR" smtClean="0"/>
              <a:t>21/4/2025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2029729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644B031-4879-48E7-AFE9-A42089B42C8B}" type="datetimeFigureOut">
              <a:rPr lang="es-AR" smtClean="0"/>
              <a:t>21/4/2025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95A9362C-666F-477A-8D1D-10D4EAEB62BD}" type="slidenum">
              <a:rPr lang="es-AR" smtClean="0"/>
              <a:t>‹Nº›</a:t>
            </a:fld>
            <a:endParaRPr lang="es-AR"/>
          </a:p>
        </p:txBody>
      </p:sp>
    </p:spTree>
    <p:extLst>
      <p:ext uri="{BB962C8B-B14F-4D97-AF65-F5344CB8AC3E}">
        <p14:creationId xmlns:p14="http://schemas.microsoft.com/office/powerpoint/2010/main" val="2982023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4B031-4879-48E7-AFE9-A42089B42C8B}" type="datetimeFigureOut">
              <a:rPr lang="es-AR" smtClean="0"/>
              <a:t>21/4/2025</a:t>
            </a:fld>
            <a:endParaRPr lang="es-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A9362C-666F-477A-8D1D-10D4EAEB62BD}" type="slidenum">
              <a:rPr lang="es-AR" smtClean="0"/>
              <a:t>‹Nº›</a:t>
            </a:fld>
            <a:endParaRPr lang="es-AR"/>
          </a:p>
        </p:txBody>
      </p:sp>
    </p:spTree>
    <p:extLst>
      <p:ext uri="{BB962C8B-B14F-4D97-AF65-F5344CB8AC3E}">
        <p14:creationId xmlns:p14="http://schemas.microsoft.com/office/powerpoint/2010/main" val="7247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315408" y="-532944"/>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832514" y="1977367"/>
            <a:ext cx="10153934" cy="3046988"/>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
                <a:srgbClr val="000000"/>
              </a:buClr>
              <a:buSzTx/>
              <a:tabLst/>
              <a:defRPr/>
            </a:pPr>
            <a:r>
              <a:rPr lang="es-ES" sz="9600" dirty="0">
                <a:solidFill>
                  <a:schemeClr val="bg1"/>
                </a:solidFill>
                <a:latin typeface="Arial" panose="020B0604020202020204" pitchFamily="34" charset="0"/>
                <a:cs typeface="Arial" panose="020B0604020202020204" pitchFamily="34" charset="0"/>
              </a:rPr>
              <a:t>PLANIMETRIA PERICIAL</a:t>
            </a:r>
            <a:endParaRPr kumimoji="0" lang="es-ES" sz="96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079803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226669" y="1497620"/>
            <a:ext cx="11818961" cy="5262979"/>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
                <a:srgbClr val="000000"/>
              </a:buClr>
              <a:buSzTx/>
              <a:tabLst/>
              <a:defRPr/>
            </a:pPr>
            <a:r>
              <a:rPr kumimoji="0" lang="es-ES" sz="4800" b="1" i="0" u="none" strike="noStrike" kern="0" cap="none" spc="0" normalizeH="0" baseline="0" noProof="0" dirty="0">
                <a:ln>
                  <a:noFill/>
                </a:ln>
                <a:solidFill>
                  <a:srgbClr val="FFFFFF"/>
                </a:solidFill>
                <a:effectLst/>
                <a:uLnTx/>
                <a:uFillTx/>
                <a:latin typeface="Arial"/>
                <a:ea typeface="+mn-ea"/>
                <a:cs typeface="Arial"/>
                <a:sym typeface="Arial"/>
              </a:rPr>
              <a:t>INSPECCION OCULAR</a:t>
            </a:r>
          </a:p>
          <a:p>
            <a:pPr marR="0" lvl="0" algn="just" defTabSz="914400" rtl="0" eaLnBrk="1" fontAlgn="auto" latinLnBrk="0" hangingPunct="1">
              <a:lnSpc>
                <a:spcPct val="100000"/>
              </a:lnSpc>
              <a:spcBef>
                <a:spcPts val="0"/>
              </a:spcBef>
              <a:spcAft>
                <a:spcPts val="0"/>
              </a:spcAft>
              <a:buClr>
                <a:srgbClr val="000000"/>
              </a:buClr>
              <a:buSzTx/>
              <a:tabLst/>
              <a:defRPr/>
            </a:pPr>
            <a:endParaRPr kumimoji="0" lang="es-ES" sz="4800" b="1" i="0" u="none" strike="noStrike" kern="0" cap="none" spc="0" normalizeH="0" baseline="0" noProof="0" dirty="0">
              <a:ln>
                <a:noFill/>
              </a:ln>
              <a:solidFill>
                <a:srgbClr val="FFFFFF"/>
              </a:solidFill>
              <a:effectLst/>
              <a:uLnTx/>
              <a:uFillTx/>
              <a:latin typeface="Arial"/>
              <a:ea typeface="+mn-ea"/>
              <a:cs typeface="Arial"/>
              <a:sym typeface="Arial"/>
            </a:endParaRPr>
          </a:p>
          <a:p>
            <a:pPr marR="0" lvl="0" algn="ctr" defTabSz="914400" rtl="0" eaLnBrk="1" fontAlgn="auto" latinLnBrk="0" hangingPunct="1">
              <a:lnSpc>
                <a:spcPct val="100000"/>
              </a:lnSpc>
              <a:spcBef>
                <a:spcPts val="0"/>
              </a:spcBef>
              <a:spcAft>
                <a:spcPts val="0"/>
              </a:spcAft>
              <a:buClr>
                <a:srgbClr val="000000"/>
              </a:buClr>
              <a:buSzTx/>
              <a:tabLst/>
              <a:defRPr/>
            </a:pPr>
            <a:r>
              <a:rPr kumimoji="0" lang="es-ES" sz="4800" b="1" i="0" u="none" strike="noStrike" kern="0" cap="none" spc="0" normalizeH="0" baseline="0" noProof="0" dirty="0">
                <a:ln>
                  <a:noFill/>
                </a:ln>
                <a:solidFill>
                  <a:srgbClr val="FFFFFF"/>
                </a:solidFill>
                <a:effectLst/>
                <a:uLnTx/>
                <a:uFillTx/>
                <a:latin typeface="Arial"/>
                <a:ea typeface="+mn-ea"/>
                <a:cs typeface="Arial"/>
                <a:sym typeface="Arial"/>
              </a:rPr>
              <a:t>DIAGRAMAR</a:t>
            </a:r>
          </a:p>
          <a:p>
            <a:pPr marR="0" lvl="0" algn="just" defTabSz="914400" rtl="0" eaLnBrk="1" fontAlgn="auto" latinLnBrk="0" hangingPunct="1">
              <a:lnSpc>
                <a:spcPct val="100000"/>
              </a:lnSpc>
              <a:spcBef>
                <a:spcPts val="0"/>
              </a:spcBef>
              <a:spcAft>
                <a:spcPts val="0"/>
              </a:spcAft>
              <a:buClr>
                <a:srgbClr val="000000"/>
              </a:buClr>
              <a:buSzTx/>
              <a:tabLst/>
              <a:defRPr/>
            </a:pPr>
            <a:endParaRPr kumimoji="0" lang="es-ES" sz="4800" b="1" i="0" u="none" strike="noStrike" kern="0" cap="none" spc="0" normalizeH="0" baseline="0" noProof="0" dirty="0">
              <a:ln>
                <a:noFill/>
              </a:ln>
              <a:solidFill>
                <a:srgbClr val="FFFFFF"/>
              </a:solidFill>
              <a:effectLst/>
              <a:uLnTx/>
              <a:uFillTx/>
              <a:latin typeface="Arial"/>
              <a:ea typeface="+mn-ea"/>
              <a:cs typeface="Arial"/>
              <a:sym typeface="Arial"/>
            </a:endParaRPr>
          </a:p>
          <a:p>
            <a:pPr marR="0" lvl="0" algn="ctr" defTabSz="914400" rtl="0" eaLnBrk="1" fontAlgn="auto" latinLnBrk="0" hangingPunct="1">
              <a:lnSpc>
                <a:spcPct val="100000"/>
              </a:lnSpc>
              <a:spcBef>
                <a:spcPts val="0"/>
              </a:spcBef>
              <a:spcAft>
                <a:spcPts val="0"/>
              </a:spcAft>
              <a:buClr>
                <a:srgbClr val="000000"/>
              </a:buClr>
              <a:buSzTx/>
              <a:tabLst/>
              <a:defRPr/>
            </a:pPr>
            <a:r>
              <a:rPr kumimoji="0" lang="es-ES" sz="4800" b="1" i="0" u="none" strike="noStrike" kern="0" cap="none" spc="0" normalizeH="0" baseline="0" noProof="0" dirty="0">
                <a:ln>
                  <a:noFill/>
                </a:ln>
                <a:solidFill>
                  <a:srgbClr val="FFFFFF"/>
                </a:solidFill>
                <a:effectLst/>
                <a:uLnTx/>
                <a:uFillTx/>
                <a:latin typeface="Arial"/>
                <a:ea typeface="+mn-ea"/>
                <a:cs typeface="Arial"/>
                <a:sym typeface="Arial"/>
              </a:rPr>
              <a:t>INTERPRETAR</a:t>
            </a:r>
          </a:p>
          <a:p>
            <a:pPr marR="0" lvl="0" algn="just" defTabSz="914400" rtl="0" eaLnBrk="1" fontAlgn="auto" latinLnBrk="0" hangingPunct="1">
              <a:lnSpc>
                <a:spcPct val="100000"/>
              </a:lnSpc>
              <a:spcBef>
                <a:spcPts val="0"/>
              </a:spcBef>
              <a:spcAft>
                <a:spcPts val="0"/>
              </a:spcAft>
              <a:buClr>
                <a:srgbClr val="000000"/>
              </a:buClr>
              <a:buSzTx/>
              <a:tabLst/>
              <a:defRPr/>
            </a:pPr>
            <a:endParaRPr kumimoji="0" lang="es-ES" sz="4800" b="1" i="0" u="none" strike="noStrike" kern="0" cap="none" spc="0" normalizeH="0" baseline="0" noProof="0" dirty="0">
              <a:ln>
                <a:noFill/>
              </a:ln>
              <a:solidFill>
                <a:srgbClr val="FFFFFF"/>
              </a:solidFill>
              <a:effectLst/>
              <a:uLnTx/>
              <a:uFillTx/>
              <a:latin typeface="Arial"/>
              <a:ea typeface="+mn-ea"/>
              <a:cs typeface="Arial"/>
              <a:sym typeface="Arial"/>
            </a:endParaRPr>
          </a:p>
          <a:p>
            <a:pPr marR="0" lvl="0" algn="ctr" defTabSz="914400" rtl="0" eaLnBrk="1" fontAlgn="auto" latinLnBrk="0" hangingPunct="1">
              <a:lnSpc>
                <a:spcPct val="100000"/>
              </a:lnSpc>
              <a:spcBef>
                <a:spcPts val="0"/>
              </a:spcBef>
              <a:spcAft>
                <a:spcPts val="0"/>
              </a:spcAft>
              <a:buClr>
                <a:srgbClr val="000000"/>
              </a:buClr>
              <a:buSzTx/>
              <a:tabLst/>
              <a:defRPr/>
            </a:pPr>
            <a:r>
              <a:rPr kumimoji="0" lang="es-ES" sz="4800" b="1" i="0" u="none" strike="noStrike" kern="0" cap="none" spc="0" normalizeH="0" baseline="0" noProof="0" dirty="0">
                <a:ln>
                  <a:noFill/>
                </a:ln>
                <a:solidFill>
                  <a:srgbClr val="FFFFFF"/>
                </a:solidFill>
                <a:effectLst/>
                <a:uLnTx/>
                <a:uFillTx/>
                <a:latin typeface="Arial"/>
                <a:ea typeface="+mn-ea"/>
                <a:cs typeface="Arial"/>
                <a:sym typeface="Arial"/>
              </a:rPr>
              <a:t>ORIENTACION Y SENTIDO DEL DIBUJO</a:t>
            </a:r>
          </a:p>
        </p:txBody>
      </p:sp>
    </p:spTree>
    <p:extLst>
      <p:ext uri="{BB962C8B-B14F-4D97-AF65-F5344CB8AC3E}">
        <p14:creationId xmlns:p14="http://schemas.microsoft.com/office/powerpoint/2010/main" val="1363355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209266" y="1496519"/>
            <a:ext cx="11882650" cy="4832092"/>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kumimoji="0" lang="es-ES" sz="2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rPr>
              <a:t> </a:t>
            </a:r>
            <a:r>
              <a:rPr lang="es-ES" sz="2800" dirty="0">
                <a:solidFill>
                  <a:schemeClr val="bg1"/>
                </a:solidFill>
                <a:latin typeface="Arial" panose="020B0604020202020204" pitchFamily="34" charset="0"/>
                <a:cs typeface="Arial" panose="020B0604020202020204" pitchFamily="34" charset="0"/>
              </a:rPr>
              <a:t>¿Qué pasos se deben seguir para la confección del plano a escala?</a:t>
            </a:r>
            <a:endParaRPr kumimoji="0" lang="es-ES" sz="28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Arial"/>
            </a:endParaRPr>
          </a:p>
          <a:p>
            <a:pPr marR="0" lvl="0" algn="just" defTabSz="914400" rtl="0" eaLnBrk="1" fontAlgn="auto" latinLnBrk="0" hangingPunct="1">
              <a:lnSpc>
                <a:spcPct val="100000"/>
              </a:lnSpc>
              <a:spcBef>
                <a:spcPts val="0"/>
              </a:spcBef>
              <a:spcAft>
                <a:spcPts val="0"/>
              </a:spcAft>
              <a:buClr>
                <a:srgbClr val="000000"/>
              </a:buClr>
              <a:buSzTx/>
              <a:tabLst/>
              <a:defRPr/>
            </a:pPr>
            <a:r>
              <a:rPr lang="es-ES" sz="2800" b="1" u="sng" dirty="0">
                <a:solidFill>
                  <a:schemeClr val="bg1"/>
                </a:solidFill>
              </a:rPr>
              <a:t>1.Relevamiento de la Escena: </a:t>
            </a:r>
            <a:r>
              <a:rPr lang="es-ES" sz="2800" dirty="0">
                <a:solidFill>
                  <a:schemeClr val="bg1"/>
                </a:solidFill>
              </a:rPr>
              <a:t>El perito debe realizar un croquis ilustrativo a mano alzada que refleje la escena del hecho, incluyendo todos los elementos de interés y evidencias. Este croquis debe contener datos específicos de la medición, así como información identificatoria del acto judicial, como el número de Acta LEF o Acta ARA, ubicación geográfica, jurisdicción, víctima, imputado, y orientación cardinal .</a:t>
            </a:r>
          </a:p>
          <a:p>
            <a:pPr marR="0" lvl="0" algn="just" defTabSz="914400" rtl="0" eaLnBrk="1" fontAlgn="auto" latinLnBrk="0" hangingPunct="1">
              <a:lnSpc>
                <a:spcPct val="100000"/>
              </a:lnSpc>
              <a:spcBef>
                <a:spcPts val="0"/>
              </a:spcBef>
              <a:spcAft>
                <a:spcPts val="0"/>
              </a:spcAft>
              <a:buClr>
                <a:srgbClr val="000000"/>
              </a:buClr>
              <a:buSzTx/>
              <a:tabLst/>
              <a:defRPr/>
            </a:pPr>
            <a:r>
              <a:rPr lang="es-ES" sz="2800" b="1" u="sng" dirty="0">
                <a:solidFill>
                  <a:schemeClr val="bg1"/>
                </a:solidFill>
              </a:rPr>
              <a:t> 2.Fijación de Evidencias: </a:t>
            </a:r>
            <a:r>
              <a:rPr lang="es-ES" sz="2800" dirty="0">
                <a:solidFill>
                  <a:schemeClr val="bg1"/>
                </a:solidFill>
              </a:rPr>
              <a:t>Se debe registrar la ubicación y descripción de las evidencias utilizando un código alfanumérico. Esto incluye la fijación de todas las evidencias mediante distintas técnicas de medición, aplicadas por el especialista según lo considere conveniente. </a:t>
            </a:r>
            <a:endParaRPr kumimoji="0" lang="es-ES" sz="28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1299950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0" y="1704413"/>
            <a:ext cx="11818961" cy="501675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3200" b="1" u="sng" dirty="0">
                <a:solidFill>
                  <a:schemeClr val="bg1"/>
                </a:solidFill>
              </a:rPr>
              <a:t>3.Procesamiento de la Información: </a:t>
            </a:r>
            <a:r>
              <a:rPr lang="es-ES" sz="3200" dirty="0">
                <a:solidFill>
                  <a:schemeClr val="bg1"/>
                </a:solidFill>
              </a:rPr>
              <a:t>La información recolectada en el lugar de los hechos debe ser procesada por el perito al momento de realizar el plano a escala. Esto implica la representación gráfica del lugar y los detalles correspondientes .</a:t>
            </a:r>
            <a:endParaRPr kumimoji="0" lang="es-ES" sz="3200" b="1" i="0" u="none" strike="noStrike" kern="0" cap="none" spc="0" normalizeH="0" baseline="0" noProof="0" dirty="0">
              <a:ln>
                <a:noFill/>
              </a:ln>
              <a:solidFill>
                <a:schemeClr val="bg1"/>
              </a:solidFill>
              <a:effectLst/>
              <a:uLnTx/>
              <a:uFillTx/>
              <a:latin typeface="Arial"/>
              <a:ea typeface="+mn-ea"/>
              <a:cs typeface="Arial"/>
              <a:sym typeface="Arial"/>
            </a:endParaRPr>
          </a:p>
          <a:p>
            <a:pPr marR="0" lvl="0" algn="just" defTabSz="914400" rtl="0" eaLnBrk="1" fontAlgn="auto" latinLnBrk="0" hangingPunct="1">
              <a:lnSpc>
                <a:spcPct val="100000"/>
              </a:lnSpc>
              <a:spcBef>
                <a:spcPts val="0"/>
              </a:spcBef>
              <a:spcAft>
                <a:spcPts val="0"/>
              </a:spcAft>
              <a:buClr>
                <a:srgbClr val="000000"/>
              </a:buClr>
              <a:buSzTx/>
              <a:tabLst/>
              <a:defRPr/>
            </a:pPr>
            <a:r>
              <a:rPr lang="es-ES" sz="3200" b="1" u="sng" dirty="0">
                <a:solidFill>
                  <a:schemeClr val="bg1"/>
                </a:solidFill>
              </a:rPr>
              <a:t>4.Elaboración del Plano Técnico Pericial: </a:t>
            </a:r>
            <a:r>
              <a:rPr lang="es-ES" sz="3200" dirty="0">
                <a:solidFill>
                  <a:schemeClr val="bg1"/>
                </a:solidFill>
              </a:rPr>
              <a:t>El perito confeccionará un plano a escala utilizando diferentes representaciones gráficas (plantas, cortes, vistas, perspectivas) y detalles necesarios para su interpretación. Este plano debe ser plasmado en papel, y el perito tendrá diferentes alternativas de modulación según las dimensiones del dibujo . </a:t>
            </a:r>
            <a:endParaRPr kumimoji="0" lang="es-ES" sz="3200" b="1" i="0" u="none" strike="noStrike" kern="0" cap="none" spc="0" normalizeH="0" baseline="0" noProof="0" dirty="0">
              <a:ln>
                <a:noFill/>
              </a:ln>
              <a:solidFill>
                <a:schemeClr val="bg1"/>
              </a:solidFill>
              <a:effectLst/>
              <a:uLnTx/>
              <a:uFillTx/>
              <a:latin typeface="Arial"/>
              <a:ea typeface="+mn-ea"/>
              <a:cs typeface="Arial"/>
              <a:sym typeface="Arial"/>
            </a:endParaRPr>
          </a:p>
        </p:txBody>
      </p:sp>
    </p:spTree>
    <p:extLst>
      <p:ext uri="{BB962C8B-B14F-4D97-AF65-F5344CB8AC3E}">
        <p14:creationId xmlns:p14="http://schemas.microsoft.com/office/powerpoint/2010/main" val="4074697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0" y="1347474"/>
            <a:ext cx="11818961" cy="501675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3200" b="1" u="sng" dirty="0">
                <a:solidFill>
                  <a:schemeClr val="bg1"/>
                </a:solidFill>
              </a:rPr>
              <a:t>5.Modulación y Presentación: </a:t>
            </a:r>
            <a:r>
              <a:rPr lang="es-ES" sz="3200" dirty="0">
                <a:solidFill>
                  <a:schemeClr val="bg1"/>
                </a:solidFill>
              </a:rPr>
              <a:t>La presentación del plano a escala debe seguir un formato específico, como el tamaño A4, y debe incluir un rótulo superior, plano de ubicación, referencias, área de trabajo y rótulo inferior. Si se requiere más espacio, la modulación puede ser extendida de forma simétrica .</a:t>
            </a:r>
          </a:p>
          <a:p>
            <a:pPr marR="0" lvl="0" algn="just" defTabSz="914400" rtl="0" eaLnBrk="1" fontAlgn="auto" latinLnBrk="0" hangingPunct="1">
              <a:lnSpc>
                <a:spcPct val="100000"/>
              </a:lnSpc>
              <a:spcBef>
                <a:spcPts val="0"/>
              </a:spcBef>
              <a:spcAft>
                <a:spcPts val="0"/>
              </a:spcAft>
              <a:buClr>
                <a:srgbClr val="000000"/>
              </a:buClr>
              <a:buSzTx/>
              <a:tabLst/>
              <a:defRPr/>
            </a:pPr>
            <a:r>
              <a:rPr lang="es-ES" sz="3200" u="sng" dirty="0">
                <a:solidFill>
                  <a:schemeClr val="bg1"/>
                </a:solidFill>
              </a:rPr>
              <a:t>6.Incorporación de Datos Requisitorios: </a:t>
            </a:r>
            <a:r>
              <a:rPr lang="es-ES" sz="3200" dirty="0">
                <a:solidFill>
                  <a:schemeClr val="bg1"/>
                </a:solidFill>
              </a:rPr>
              <a:t>En el plano, se deben incluir todos los datos necesarios, como el logo de la Superintendencia de Policía Científica, el número de Acta LEF, la escala gráfica, el punto cardinal Norte, y los datos del perito interviniente con su respectiva rúbrica .</a:t>
            </a:r>
            <a:r>
              <a:rPr kumimoji="0" lang="es-ES" sz="3200" b="1" i="0" u="none" strike="noStrike" kern="0" cap="none" spc="0" normalizeH="0" baseline="0" noProof="0" dirty="0">
                <a:ln>
                  <a:noFill/>
                </a:ln>
                <a:solidFill>
                  <a:schemeClr val="bg1"/>
                </a:solidFill>
                <a:effectLst/>
                <a:uLnTx/>
                <a:uFillTx/>
                <a:latin typeface="Arial"/>
                <a:ea typeface="+mn-ea"/>
                <a:cs typeface="Arial"/>
                <a:sym typeface="Arial"/>
              </a:rPr>
              <a:t> </a:t>
            </a:r>
          </a:p>
        </p:txBody>
      </p:sp>
    </p:spTree>
    <p:extLst>
      <p:ext uri="{BB962C8B-B14F-4D97-AF65-F5344CB8AC3E}">
        <p14:creationId xmlns:p14="http://schemas.microsoft.com/office/powerpoint/2010/main" val="2024676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429933"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393320" y="1554287"/>
            <a:ext cx="11818961" cy="397031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3600" dirty="0">
                <a:solidFill>
                  <a:schemeClr val="bg1"/>
                </a:solidFill>
              </a:rPr>
              <a:t>Logística • E.P.P • Elemento de escritura ( Lápiz, Lapiceras) • Papel. Hojas membretadas, hojas milimétricas, hojas en blanco • Planillera o soporte de apoyo • Reglas, escuadra, trasportador, escalímetro, compas • Acta LEF / ARA • Cintas métricas de distintos tipos • Odómetro • Laser de medición • Inclinómetro - nivel • Varillas Métricas o jalón • G.P.S • Linterna</a:t>
            </a:r>
            <a:r>
              <a:rPr kumimoji="0" lang="es-ES" sz="3600" b="1" i="0" u="none" strike="noStrike" kern="0" cap="none" spc="0" normalizeH="0" baseline="0" noProof="0" dirty="0">
                <a:ln>
                  <a:noFill/>
                </a:ln>
                <a:solidFill>
                  <a:schemeClr val="bg1"/>
                </a:solidFill>
                <a:effectLst/>
                <a:uLnTx/>
                <a:uFillTx/>
                <a:latin typeface="Arial"/>
                <a:ea typeface="+mn-ea"/>
                <a:cs typeface="Arial"/>
                <a:sym typeface="Arial"/>
              </a:rPr>
              <a:t> </a:t>
            </a:r>
          </a:p>
        </p:txBody>
      </p:sp>
    </p:spTree>
    <p:extLst>
      <p:ext uri="{BB962C8B-B14F-4D97-AF65-F5344CB8AC3E}">
        <p14:creationId xmlns:p14="http://schemas.microsoft.com/office/powerpoint/2010/main" val="4077763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226669" y="1770165"/>
            <a:ext cx="11818961" cy="1938992"/>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s-ES" sz="4000" dirty="0">
                <a:solidFill>
                  <a:schemeClr val="bg1"/>
                </a:solidFill>
              </a:rPr>
              <a:t>Logística • Sistema computarizado • </a:t>
            </a:r>
            <a:r>
              <a:rPr lang="es-ES" sz="4000" dirty="0" err="1">
                <a:solidFill>
                  <a:schemeClr val="bg1"/>
                </a:solidFill>
              </a:rPr>
              <a:t>Sofwared</a:t>
            </a:r>
            <a:r>
              <a:rPr lang="es-ES" sz="4000" dirty="0">
                <a:solidFill>
                  <a:schemeClr val="bg1"/>
                </a:solidFill>
              </a:rPr>
              <a:t> ( Visio, </a:t>
            </a:r>
            <a:r>
              <a:rPr lang="es-ES" sz="4000" dirty="0" err="1">
                <a:solidFill>
                  <a:schemeClr val="bg1"/>
                </a:solidFill>
              </a:rPr>
              <a:t>AutoCad</a:t>
            </a:r>
            <a:r>
              <a:rPr lang="es-ES" sz="4000" dirty="0">
                <a:solidFill>
                  <a:schemeClr val="bg1"/>
                </a:solidFill>
              </a:rPr>
              <a:t>, </a:t>
            </a:r>
            <a:r>
              <a:rPr lang="es-ES" sz="4000" dirty="0" err="1">
                <a:solidFill>
                  <a:schemeClr val="bg1"/>
                </a:solidFill>
              </a:rPr>
              <a:t>SketchUp</a:t>
            </a:r>
            <a:r>
              <a:rPr lang="es-ES" sz="4000" dirty="0">
                <a:solidFill>
                  <a:schemeClr val="bg1"/>
                </a:solidFill>
              </a:rPr>
              <a:t>, </a:t>
            </a:r>
            <a:r>
              <a:rPr lang="es-ES" sz="4000" dirty="0" err="1">
                <a:solidFill>
                  <a:schemeClr val="bg1"/>
                </a:solidFill>
              </a:rPr>
              <a:t>Planner</a:t>
            </a:r>
            <a:r>
              <a:rPr lang="es-ES" sz="4000" dirty="0">
                <a:solidFill>
                  <a:schemeClr val="bg1"/>
                </a:solidFill>
              </a:rPr>
              <a:t> 5D, entre otros) • Tablero • Mesas de dibujo • Silla cómoda • Luz </a:t>
            </a:r>
            <a:r>
              <a:rPr kumimoji="0" lang="es-ES" sz="4000" b="1" i="0" u="none" strike="noStrike" kern="0" cap="none" spc="0" normalizeH="0" baseline="0" noProof="0" dirty="0">
                <a:ln>
                  <a:noFill/>
                </a:ln>
                <a:solidFill>
                  <a:schemeClr val="bg1"/>
                </a:solidFill>
                <a:effectLst/>
                <a:uLnTx/>
                <a:uFillTx/>
                <a:latin typeface="Arial"/>
                <a:ea typeface="+mn-ea"/>
                <a:cs typeface="Arial"/>
                <a:sym typeface="Arial"/>
              </a:rPr>
              <a:t> </a:t>
            </a:r>
          </a:p>
        </p:txBody>
      </p:sp>
    </p:spTree>
    <p:extLst>
      <p:ext uri="{BB962C8B-B14F-4D97-AF65-F5344CB8AC3E}">
        <p14:creationId xmlns:p14="http://schemas.microsoft.com/office/powerpoint/2010/main" val="1833057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341194" y="1622524"/>
            <a:ext cx="12364872" cy="3785652"/>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4800" dirty="0">
                <a:solidFill>
                  <a:schemeClr val="bg1"/>
                </a:solidFill>
              </a:rPr>
              <a:t>Medidas de longitud La longitud es la distancia que existe entre un punto y otro. Esa distancias, cuando hablamos de longitud, se refiere a una línea recta entre los dos puntos y suele expresase en metros (m)</a:t>
            </a:r>
            <a:endParaRPr kumimoji="0" lang="es-ES" sz="4800" b="1" i="0" u="none" strike="noStrike" kern="0" cap="none" spc="0" normalizeH="0" baseline="0" noProof="0" dirty="0">
              <a:ln>
                <a:noFill/>
              </a:ln>
              <a:solidFill>
                <a:schemeClr val="bg1"/>
              </a:solidFill>
              <a:effectLst/>
              <a:uLnTx/>
              <a:uFillTx/>
              <a:latin typeface="Arial"/>
              <a:ea typeface="+mn-ea"/>
              <a:cs typeface="Arial"/>
              <a:sym typeface="Arial"/>
            </a:endParaRPr>
          </a:p>
        </p:txBody>
      </p:sp>
    </p:spTree>
    <p:extLst>
      <p:ext uri="{BB962C8B-B14F-4D97-AF65-F5344CB8AC3E}">
        <p14:creationId xmlns:p14="http://schemas.microsoft.com/office/powerpoint/2010/main" val="1671057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185726" y="1347474"/>
            <a:ext cx="11818961" cy="424731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
                <a:srgbClr val="000000"/>
              </a:buClr>
              <a:buSzTx/>
              <a:tabLst/>
              <a:defRPr/>
            </a:pPr>
            <a:r>
              <a:rPr lang="es-ES" sz="5400" dirty="0">
                <a:solidFill>
                  <a:schemeClr val="bg1"/>
                </a:solidFill>
              </a:rPr>
              <a:t>Escala métrica</a:t>
            </a:r>
          </a:p>
          <a:p>
            <a:pPr marR="0" lvl="0" algn="just" defTabSz="914400" rtl="0" eaLnBrk="1" fontAlgn="auto" latinLnBrk="0" hangingPunct="1">
              <a:lnSpc>
                <a:spcPct val="100000"/>
              </a:lnSpc>
              <a:spcBef>
                <a:spcPts val="0"/>
              </a:spcBef>
              <a:spcAft>
                <a:spcPts val="0"/>
              </a:spcAft>
              <a:buClr>
                <a:srgbClr val="000000"/>
              </a:buClr>
              <a:buSzTx/>
              <a:tabLst/>
              <a:defRPr/>
            </a:pPr>
            <a:endParaRPr lang="es-ES" sz="3600" dirty="0">
              <a:solidFill>
                <a:schemeClr val="bg1"/>
              </a:solidFill>
            </a:endParaRPr>
          </a:p>
          <a:p>
            <a:pPr marR="0" lvl="0" algn="just" defTabSz="914400" rtl="0" eaLnBrk="1" fontAlgn="auto" latinLnBrk="0" hangingPunct="1">
              <a:lnSpc>
                <a:spcPct val="100000"/>
              </a:lnSpc>
              <a:spcBef>
                <a:spcPts val="0"/>
              </a:spcBef>
              <a:spcAft>
                <a:spcPts val="0"/>
              </a:spcAft>
              <a:buClr>
                <a:srgbClr val="000000"/>
              </a:buClr>
              <a:buSzTx/>
              <a:tabLst/>
              <a:defRPr/>
            </a:pPr>
            <a:r>
              <a:rPr lang="es-ES" sz="3600" dirty="0">
                <a:solidFill>
                  <a:schemeClr val="bg1"/>
                </a:solidFill>
              </a:rPr>
              <a:t>Es un tipo de escala que se utiliza para mostrar la relación entre las dimensiones reales y las medidas en un plano o mapa. Se puede expresar de forma gráfica, numérica o textual.</a:t>
            </a:r>
            <a:r>
              <a:rPr kumimoji="0" lang="es-ES" sz="3600" b="1" i="0" u="none" strike="noStrike" kern="0" cap="none" spc="0" normalizeH="0" baseline="0" noProof="0" dirty="0">
                <a:ln>
                  <a:noFill/>
                </a:ln>
                <a:solidFill>
                  <a:schemeClr val="bg1"/>
                </a:solidFill>
                <a:effectLst/>
                <a:uLnTx/>
                <a:uFillTx/>
                <a:latin typeface="Arial"/>
                <a:ea typeface="+mn-ea"/>
                <a:cs typeface="Arial"/>
                <a:sym typeface="Arial"/>
              </a:rPr>
              <a:t> </a:t>
            </a:r>
            <a:r>
              <a:rPr lang="es-ES" sz="3600" dirty="0">
                <a:solidFill>
                  <a:schemeClr val="bg1"/>
                </a:solidFill>
              </a:rPr>
              <a:t>Muestra la relación entre las dimensiones de un dibujo y las de la realidad. </a:t>
            </a:r>
            <a:endParaRPr kumimoji="0" lang="es-ES" sz="3600" b="1" i="0" u="none" strike="noStrike" kern="0" cap="none" spc="0" normalizeH="0" baseline="0" noProof="0" dirty="0">
              <a:ln>
                <a:noFill/>
              </a:ln>
              <a:solidFill>
                <a:schemeClr val="bg1"/>
              </a:solidFill>
              <a:effectLst/>
              <a:uLnTx/>
              <a:uFillTx/>
              <a:latin typeface="Arial"/>
              <a:ea typeface="+mn-ea"/>
              <a:cs typeface="Arial"/>
              <a:sym typeface="Arial"/>
            </a:endParaRPr>
          </a:p>
        </p:txBody>
      </p:sp>
    </p:spTree>
    <p:extLst>
      <p:ext uri="{BB962C8B-B14F-4D97-AF65-F5344CB8AC3E}">
        <p14:creationId xmlns:p14="http://schemas.microsoft.com/office/powerpoint/2010/main" val="2797867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0" y="1608877"/>
            <a:ext cx="11818961" cy="3508653"/>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6000" u="sng" dirty="0">
                <a:solidFill>
                  <a:schemeClr val="bg1"/>
                </a:solidFill>
              </a:rPr>
              <a:t>Usos de las escalas </a:t>
            </a:r>
            <a:endParaRPr lang="es-ES" sz="5400" dirty="0">
              <a:solidFill>
                <a:schemeClr val="bg1"/>
              </a:solidFill>
            </a:endParaRPr>
          </a:p>
          <a:p>
            <a:pPr marR="0" lvl="0" algn="just" defTabSz="914400" rtl="0" eaLnBrk="1" fontAlgn="auto" latinLnBrk="0" hangingPunct="1">
              <a:lnSpc>
                <a:spcPct val="100000"/>
              </a:lnSpc>
              <a:spcBef>
                <a:spcPts val="0"/>
              </a:spcBef>
              <a:spcAft>
                <a:spcPts val="0"/>
              </a:spcAft>
              <a:buClr>
                <a:srgbClr val="000000"/>
              </a:buClr>
              <a:buSzTx/>
              <a:tabLst/>
              <a:defRPr/>
            </a:pPr>
            <a:r>
              <a:rPr lang="es-ES" sz="5400" dirty="0">
                <a:solidFill>
                  <a:schemeClr val="bg1"/>
                </a:solidFill>
              </a:rPr>
              <a:t>Las escalas se usan para representar objetos y espacios a diferentes tamaños en planos, mapas y maquetas.</a:t>
            </a:r>
            <a:endParaRPr kumimoji="0" lang="es-ES" sz="5400" b="1" i="0" u="none" strike="noStrike" kern="0" cap="none" spc="0" normalizeH="0" baseline="0" noProof="0" dirty="0">
              <a:ln>
                <a:noFill/>
              </a:ln>
              <a:solidFill>
                <a:schemeClr val="bg1"/>
              </a:solidFill>
              <a:effectLst/>
              <a:uLnTx/>
              <a:uFillTx/>
              <a:latin typeface="Arial"/>
              <a:ea typeface="+mn-ea"/>
              <a:cs typeface="Arial"/>
              <a:sym typeface="Arial"/>
            </a:endParaRPr>
          </a:p>
        </p:txBody>
      </p:sp>
    </p:spTree>
    <p:extLst>
      <p:ext uri="{BB962C8B-B14F-4D97-AF65-F5344CB8AC3E}">
        <p14:creationId xmlns:p14="http://schemas.microsoft.com/office/powerpoint/2010/main" val="193728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56E42054-6D4F-4D95-B69B-D9C6F0A9F2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442" y="1514901"/>
            <a:ext cx="9144000" cy="4408228"/>
          </a:xfrm>
          <a:prstGeom prst="rect">
            <a:avLst/>
          </a:prstGeom>
        </p:spPr>
      </p:pic>
    </p:spTree>
    <p:extLst>
      <p:ext uri="{BB962C8B-B14F-4D97-AF65-F5344CB8AC3E}">
        <p14:creationId xmlns:p14="http://schemas.microsoft.com/office/powerpoint/2010/main" val="85808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20281" y="1251940"/>
            <a:ext cx="11818961" cy="6986528"/>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4800" b="1" kern="0" dirty="0">
                <a:solidFill>
                  <a:srgbClr val="FFFFFF"/>
                </a:solidFill>
                <a:latin typeface="Arial"/>
                <a:cs typeface="Arial"/>
                <a:sym typeface="Arial"/>
              </a:rPr>
              <a:t>Definición :</a:t>
            </a:r>
          </a:p>
          <a:p>
            <a:pPr marR="0" lvl="0" algn="just" defTabSz="914400" rtl="0" eaLnBrk="1" fontAlgn="auto" latinLnBrk="0" hangingPunct="1">
              <a:lnSpc>
                <a:spcPct val="100000"/>
              </a:lnSpc>
              <a:spcBef>
                <a:spcPts val="0"/>
              </a:spcBef>
              <a:spcAft>
                <a:spcPts val="0"/>
              </a:spcAft>
              <a:buClr>
                <a:srgbClr val="000000"/>
              </a:buClr>
              <a:buSzTx/>
              <a:tabLst/>
              <a:defRPr/>
            </a:pPr>
            <a:r>
              <a:rPr lang="es-ES" sz="4000" b="1" kern="0" dirty="0">
                <a:solidFill>
                  <a:srgbClr val="FFFFFF"/>
                </a:solidFill>
                <a:latin typeface="Arial"/>
                <a:cs typeface="Arial"/>
                <a:sym typeface="Arial"/>
              </a:rPr>
              <a:t>Técnica que consiste en representar de forma grafica un suceso en un lugar especifico mediante un plano, croquis o bosquejos, con el objetivo de aclarar el hecho que se investiga.- </a:t>
            </a:r>
          </a:p>
          <a:p>
            <a:pPr marR="0" lvl="0" algn="ctr" defTabSz="914400" rtl="0" eaLnBrk="1" fontAlgn="auto" latinLnBrk="0" hangingPunct="1">
              <a:lnSpc>
                <a:spcPct val="100000"/>
              </a:lnSpc>
              <a:spcBef>
                <a:spcPts val="0"/>
              </a:spcBef>
              <a:spcAft>
                <a:spcPts val="0"/>
              </a:spcAft>
              <a:buClr>
                <a:srgbClr val="000000"/>
              </a:buClr>
              <a:buSzTx/>
              <a:tabLst/>
              <a:defRPr/>
            </a:pPr>
            <a:endParaRPr lang="es-ES" sz="4000" b="1" kern="0" dirty="0">
              <a:solidFill>
                <a:srgbClr val="FFFFFF"/>
              </a:solidFill>
              <a:latin typeface="Arial"/>
              <a:cs typeface="Arial"/>
              <a:sym typeface="Arial"/>
            </a:endParaRPr>
          </a:p>
          <a:p>
            <a:pPr marR="0" lvl="0" algn="ctr" defTabSz="914400" rtl="0" eaLnBrk="1" fontAlgn="auto" latinLnBrk="0" hangingPunct="1">
              <a:lnSpc>
                <a:spcPct val="100000"/>
              </a:lnSpc>
              <a:spcBef>
                <a:spcPts val="0"/>
              </a:spcBef>
              <a:spcAft>
                <a:spcPts val="0"/>
              </a:spcAft>
              <a:buClr>
                <a:srgbClr val="000000"/>
              </a:buClr>
              <a:buSzTx/>
              <a:tabLst/>
              <a:defRPr/>
            </a:pPr>
            <a:r>
              <a:rPr lang="es-ES" sz="4000" b="1" kern="0" dirty="0">
                <a:solidFill>
                  <a:srgbClr val="FFFFFF"/>
                </a:solidFill>
                <a:latin typeface="Arial"/>
                <a:cs typeface="Arial"/>
                <a:sym typeface="Arial"/>
              </a:rPr>
              <a:t>Técnica de fijación </a:t>
            </a:r>
          </a:p>
          <a:p>
            <a:pPr marR="0" lvl="0" algn="ctr" defTabSz="914400" rtl="0" eaLnBrk="1" fontAlgn="auto" latinLnBrk="0" hangingPunct="1">
              <a:lnSpc>
                <a:spcPct val="100000"/>
              </a:lnSpc>
              <a:spcBef>
                <a:spcPts val="0"/>
              </a:spcBef>
              <a:spcAft>
                <a:spcPts val="0"/>
              </a:spcAft>
              <a:buClr>
                <a:srgbClr val="000000"/>
              </a:buClr>
              <a:buSzTx/>
              <a:tabLst/>
              <a:defRPr/>
            </a:pPr>
            <a:r>
              <a:rPr lang="es-ES" sz="4000" b="1" kern="0" dirty="0">
                <a:solidFill>
                  <a:srgbClr val="FFFFFF"/>
                </a:solidFill>
                <a:latin typeface="Arial"/>
                <a:cs typeface="Arial"/>
                <a:sym typeface="Arial"/>
              </a:rPr>
              <a:t>Precisa     </a:t>
            </a:r>
          </a:p>
          <a:p>
            <a:pPr marR="0" lvl="0" algn="just" defTabSz="914400" rtl="0" eaLnBrk="1" fontAlgn="auto" latinLnBrk="0" hangingPunct="1">
              <a:lnSpc>
                <a:spcPct val="100000"/>
              </a:lnSpc>
              <a:spcBef>
                <a:spcPts val="0"/>
              </a:spcBef>
              <a:spcAft>
                <a:spcPts val="0"/>
              </a:spcAft>
              <a:buClr>
                <a:srgbClr val="000000"/>
              </a:buClr>
              <a:buSzTx/>
              <a:tabLst/>
              <a:defRPr/>
            </a:pPr>
            <a:endParaRPr kumimoji="0" lang="es-ES" sz="6000" b="1" i="0" u="none" strike="noStrike" kern="0" cap="none" spc="0" normalizeH="0" baseline="0" noProof="0" dirty="0">
              <a:ln>
                <a:noFill/>
              </a:ln>
              <a:solidFill>
                <a:srgbClr val="FFFFFF"/>
              </a:solidFill>
              <a:effectLst/>
              <a:uLnTx/>
              <a:uFillTx/>
              <a:latin typeface="Arial"/>
              <a:ea typeface="+mn-ea"/>
              <a:cs typeface="Arial"/>
              <a:sym typeface="Arial"/>
            </a:endParaRPr>
          </a:p>
          <a:p>
            <a:pPr marR="0" lvl="0" algn="just" defTabSz="914400" rtl="0" eaLnBrk="1" fontAlgn="auto" latinLnBrk="0" hangingPunct="1">
              <a:lnSpc>
                <a:spcPct val="100000"/>
              </a:lnSpc>
              <a:spcBef>
                <a:spcPts val="0"/>
              </a:spcBef>
              <a:spcAft>
                <a:spcPts val="0"/>
              </a:spcAft>
              <a:buClr>
                <a:srgbClr val="000000"/>
              </a:buClr>
              <a:buSzTx/>
              <a:tabLst/>
              <a:defRPr/>
            </a:pPr>
            <a:endParaRPr kumimoji="0" lang="es-ES" sz="6000" b="1" i="0" u="none" strike="noStrike" kern="0" cap="none" spc="0" normalizeH="0" baseline="0" noProof="0" dirty="0">
              <a:ln>
                <a:noFill/>
              </a:ln>
              <a:solidFill>
                <a:srgbClr val="FFFFFF"/>
              </a:solidFill>
              <a:effectLst/>
              <a:uLnTx/>
              <a:uFillTx/>
              <a:latin typeface="Arial"/>
              <a:ea typeface="+mn-ea"/>
              <a:cs typeface="Arial"/>
              <a:sym typeface="Arial"/>
            </a:endParaRPr>
          </a:p>
        </p:txBody>
      </p:sp>
    </p:spTree>
    <p:extLst>
      <p:ext uri="{BB962C8B-B14F-4D97-AF65-F5344CB8AC3E}">
        <p14:creationId xmlns:p14="http://schemas.microsoft.com/office/powerpoint/2010/main" val="1065261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D570BCDD-6656-44D4-B2DE-60803DD6A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322" y="1692321"/>
            <a:ext cx="9144000" cy="4367285"/>
          </a:xfrm>
          <a:prstGeom prst="rect">
            <a:avLst/>
          </a:prstGeom>
        </p:spPr>
      </p:pic>
    </p:spTree>
    <p:extLst>
      <p:ext uri="{BB962C8B-B14F-4D97-AF65-F5344CB8AC3E}">
        <p14:creationId xmlns:p14="http://schemas.microsoft.com/office/powerpoint/2010/main" val="728120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76AC191C-DFD8-49E2-A331-D7B2803A3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1988" y="1347474"/>
            <a:ext cx="9144000" cy="4981137"/>
          </a:xfrm>
          <a:prstGeom prst="rect">
            <a:avLst/>
          </a:prstGeom>
        </p:spPr>
      </p:pic>
    </p:spTree>
    <p:extLst>
      <p:ext uri="{BB962C8B-B14F-4D97-AF65-F5344CB8AC3E}">
        <p14:creationId xmlns:p14="http://schemas.microsoft.com/office/powerpoint/2010/main" val="422093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BAA0F21D-25E2-4923-A848-3C3668B0AB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397" y="1583140"/>
            <a:ext cx="9144000" cy="4844956"/>
          </a:xfrm>
          <a:prstGeom prst="rect">
            <a:avLst/>
          </a:prstGeom>
        </p:spPr>
      </p:pic>
    </p:spTree>
    <p:extLst>
      <p:ext uri="{BB962C8B-B14F-4D97-AF65-F5344CB8AC3E}">
        <p14:creationId xmlns:p14="http://schemas.microsoft.com/office/powerpoint/2010/main" val="1143892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41EA3868-4F6C-4A83-81D8-C8FDD6E29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611" y="1651379"/>
            <a:ext cx="10174497" cy="4677231"/>
          </a:xfrm>
          <a:prstGeom prst="rect">
            <a:avLst/>
          </a:prstGeom>
        </p:spPr>
      </p:pic>
    </p:spTree>
    <p:extLst>
      <p:ext uri="{BB962C8B-B14F-4D97-AF65-F5344CB8AC3E}">
        <p14:creationId xmlns:p14="http://schemas.microsoft.com/office/powerpoint/2010/main" val="52649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8947D567-602B-46DE-9D64-93198639FE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6580" y="1815152"/>
            <a:ext cx="9189492" cy="4210707"/>
          </a:xfrm>
          <a:prstGeom prst="rect">
            <a:avLst/>
          </a:prstGeom>
        </p:spPr>
      </p:pic>
    </p:spTree>
    <p:extLst>
      <p:ext uri="{BB962C8B-B14F-4D97-AF65-F5344CB8AC3E}">
        <p14:creationId xmlns:p14="http://schemas.microsoft.com/office/powerpoint/2010/main" val="59819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B35DE5E3-2156-4579-B490-73540F2C0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260" y="1501254"/>
            <a:ext cx="9815922" cy="4585647"/>
          </a:xfrm>
          <a:prstGeom prst="rect">
            <a:avLst/>
          </a:prstGeom>
        </p:spPr>
      </p:pic>
    </p:spTree>
    <p:extLst>
      <p:ext uri="{BB962C8B-B14F-4D97-AF65-F5344CB8AC3E}">
        <p14:creationId xmlns:p14="http://schemas.microsoft.com/office/powerpoint/2010/main" val="3867199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1146251D-A83B-451F-B7F2-8499836B64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908" y="1545071"/>
            <a:ext cx="9144000" cy="4783540"/>
          </a:xfrm>
          <a:prstGeom prst="rect">
            <a:avLst/>
          </a:prstGeom>
        </p:spPr>
      </p:pic>
    </p:spTree>
    <p:extLst>
      <p:ext uri="{BB962C8B-B14F-4D97-AF65-F5344CB8AC3E}">
        <p14:creationId xmlns:p14="http://schemas.microsoft.com/office/powerpoint/2010/main" val="697006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83D2A9A1-3DA7-4810-AFBE-29570944B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678675"/>
            <a:ext cx="9144000" cy="4353636"/>
          </a:xfrm>
          <a:prstGeom prst="rect">
            <a:avLst/>
          </a:prstGeom>
        </p:spPr>
      </p:pic>
    </p:spTree>
    <p:extLst>
      <p:ext uri="{BB962C8B-B14F-4D97-AF65-F5344CB8AC3E}">
        <p14:creationId xmlns:p14="http://schemas.microsoft.com/office/powerpoint/2010/main" val="270287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A0165E39-76E6-43E2-A7EB-75705C91A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191" y="1692322"/>
            <a:ext cx="9144000" cy="4353636"/>
          </a:xfrm>
          <a:prstGeom prst="rect">
            <a:avLst/>
          </a:prstGeom>
        </p:spPr>
      </p:pic>
    </p:spTree>
    <p:extLst>
      <p:ext uri="{BB962C8B-B14F-4D97-AF65-F5344CB8AC3E}">
        <p14:creationId xmlns:p14="http://schemas.microsoft.com/office/powerpoint/2010/main" val="1867636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92CA8027-6EA3-4D40-9622-49847FC9E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746913"/>
            <a:ext cx="9144000" cy="4080682"/>
          </a:xfrm>
          <a:prstGeom prst="rect">
            <a:avLst/>
          </a:prstGeom>
        </p:spPr>
      </p:pic>
    </p:spTree>
    <p:extLst>
      <p:ext uri="{BB962C8B-B14F-4D97-AF65-F5344CB8AC3E}">
        <p14:creationId xmlns:p14="http://schemas.microsoft.com/office/powerpoint/2010/main" val="307951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0" y="1536173"/>
            <a:ext cx="11818961" cy="3785652"/>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kumimoji="0" lang="es-ES" sz="4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Arial"/>
              </a:rPr>
              <a:t> </a:t>
            </a:r>
            <a:r>
              <a:rPr lang="es-ES" sz="4000" dirty="0">
                <a:solidFill>
                  <a:schemeClr val="bg1"/>
                </a:solidFill>
                <a:latin typeface="Arial" panose="020B0604020202020204" pitchFamily="34" charset="0"/>
                <a:cs typeface="Arial" panose="020B0604020202020204" pitchFamily="34" charset="0"/>
              </a:rPr>
              <a:t>¿Que es un Plano en dibujo Técnico? Es un dibujo bidimensional que representa las características de un objeto o espacio, como su forma, dimensiones, acabados o materiales. Los planos son una herramienta fundamental para comunicar ideas y para construir o fabricar objetos.</a:t>
            </a:r>
            <a:endParaRPr kumimoji="0" lang="es-ES" sz="4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5790492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460537F6-8A40-45EF-940F-3B488A031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0227" y="1613310"/>
            <a:ext cx="9144000" cy="4514535"/>
          </a:xfrm>
          <a:prstGeom prst="rect">
            <a:avLst/>
          </a:prstGeom>
        </p:spPr>
      </p:pic>
    </p:spTree>
    <p:extLst>
      <p:ext uri="{BB962C8B-B14F-4D97-AF65-F5344CB8AC3E}">
        <p14:creationId xmlns:p14="http://schemas.microsoft.com/office/powerpoint/2010/main" val="3200291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9E30F347-58A6-4288-8C5B-AC636240F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78" y="1856094"/>
            <a:ext cx="9144000" cy="4326341"/>
          </a:xfrm>
          <a:prstGeom prst="rect">
            <a:avLst/>
          </a:prstGeom>
        </p:spPr>
      </p:pic>
    </p:spTree>
    <p:extLst>
      <p:ext uri="{BB962C8B-B14F-4D97-AF65-F5344CB8AC3E}">
        <p14:creationId xmlns:p14="http://schemas.microsoft.com/office/powerpoint/2010/main" val="46485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DAF5AC6D-1C4D-4763-BB62-757E8939E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828801"/>
            <a:ext cx="9144000" cy="4449169"/>
          </a:xfrm>
          <a:prstGeom prst="rect">
            <a:avLst/>
          </a:prstGeom>
        </p:spPr>
      </p:pic>
    </p:spTree>
    <p:extLst>
      <p:ext uri="{BB962C8B-B14F-4D97-AF65-F5344CB8AC3E}">
        <p14:creationId xmlns:p14="http://schemas.microsoft.com/office/powerpoint/2010/main" val="1097578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7" name="Imagen 6">
            <a:extLst>
              <a:ext uri="{FF2B5EF4-FFF2-40B4-BE49-F238E27FC236}">
                <a16:creationId xmlns:a16="http://schemas.microsoft.com/office/drawing/2014/main" id="{884B1A82-E446-4387-A5E2-290AAE33C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247" y="1637731"/>
            <a:ext cx="9144000" cy="4244455"/>
          </a:xfrm>
          <a:prstGeom prst="rect">
            <a:avLst/>
          </a:prstGeom>
        </p:spPr>
      </p:pic>
    </p:spTree>
    <p:extLst>
      <p:ext uri="{BB962C8B-B14F-4D97-AF65-F5344CB8AC3E}">
        <p14:creationId xmlns:p14="http://schemas.microsoft.com/office/powerpoint/2010/main" val="2308913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266F63CE-CC96-4DBD-A286-036FDAB21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8341" y="1596789"/>
            <a:ext cx="9144000" cy="4731822"/>
          </a:xfrm>
          <a:prstGeom prst="rect">
            <a:avLst/>
          </a:prstGeom>
        </p:spPr>
      </p:pic>
    </p:spTree>
    <p:extLst>
      <p:ext uri="{BB962C8B-B14F-4D97-AF65-F5344CB8AC3E}">
        <p14:creationId xmlns:p14="http://schemas.microsoft.com/office/powerpoint/2010/main" val="3799307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7" name="Imagen 6">
            <a:extLst>
              <a:ext uri="{FF2B5EF4-FFF2-40B4-BE49-F238E27FC236}">
                <a16:creationId xmlns:a16="http://schemas.microsoft.com/office/drawing/2014/main" id="{8A635672-9716-44D1-A68C-D287B2DA6B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0102" y="1624084"/>
            <a:ext cx="9144000" cy="4490114"/>
          </a:xfrm>
          <a:prstGeom prst="rect">
            <a:avLst/>
          </a:prstGeom>
        </p:spPr>
      </p:pic>
    </p:spTree>
    <p:extLst>
      <p:ext uri="{BB962C8B-B14F-4D97-AF65-F5344CB8AC3E}">
        <p14:creationId xmlns:p14="http://schemas.microsoft.com/office/powerpoint/2010/main" val="1837577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75CB61CA-D388-49BD-B607-723CA296DA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851" y="1555844"/>
            <a:ext cx="9144000" cy="4531058"/>
          </a:xfrm>
          <a:prstGeom prst="rect">
            <a:avLst/>
          </a:prstGeom>
        </p:spPr>
      </p:pic>
    </p:spTree>
    <p:extLst>
      <p:ext uri="{BB962C8B-B14F-4D97-AF65-F5344CB8AC3E}">
        <p14:creationId xmlns:p14="http://schemas.microsoft.com/office/powerpoint/2010/main" val="3342191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CD81C9C5-6D71-4F7E-AA2F-45C57A0B1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033" y="1665026"/>
            <a:ext cx="9144000" cy="4663585"/>
          </a:xfrm>
          <a:prstGeom prst="rect">
            <a:avLst/>
          </a:prstGeom>
        </p:spPr>
      </p:pic>
    </p:spTree>
    <p:extLst>
      <p:ext uri="{BB962C8B-B14F-4D97-AF65-F5344CB8AC3E}">
        <p14:creationId xmlns:p14="http://schemas.microsoft.com/office/powerpoint/2010/main" val="170643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9EC639AE-1060-4AA9-84C7-E4FD9ED06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556" y="1695196"/>
            <a:ext cx="9144000" cy="4446297"/>
          </a:xfrm>
          <a:prstGeom prst="rect">
            <a:avLst/>
          </a:prstGeom>
        </p:spPr>
      </p:pic>
    </p:spTree>
    <p:extLst>
      <p:ext uri="{BB962C8B-B14F-4D97-AF65-F5344CB8AC3E}">
        <p14:creationId xmlns:p14="http://schemas.microsoft.com/office/powerpoint/2010/main" val="2033313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3B5FDA38-E527-4FD2-9EBE-71C7499032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147" y="1583139"/>
            <a:ext cx="9144000" cy="4540755"/>
          </a:xfrm>
          <a:prstGeom prst="rect">
            <a:avLst/>
          </a:prstGeom>
        </p:spPr>
      </p:pic>
    </p:spTree>
    <p:extLst>
      <p:ext uri="{BB962C8B-B14F-4D97-AF65-F5344CB8AC3E}">
        <p14:creationId xmlns:p14="http://schemas.microsoft.com/office/powerpoint/2010/main" val="1401326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226669" y="2263971"/>
            <a:ext cx="11818961" cy="3170099"/>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
                <a:srgbClr val="000000"/>
              </a:buClr>
              <a:buSzTx/>
              <a:tabLst/>
              <a:defRPr/>
            </a:pPr>
            <a:r>
              <a:rPr lang="es-ES" sz="4000" dirty="0">
                <a:solidFill>
                  <a:schemeClr val="bg1"/>
                </a:solidFill>
                <a:latin typeface="Arial" panose="020B0604020202020204" pitchFamily="34" charset="0"/>
                <a:cs typeface="Arial" panose="020B0604020202020204" pitchFamily="34" charset="0"/>
              </a:rPr>
              <a:t>La planimetría no resulta ser un mero dibujo. Es primordial para la investigación, ya que por medio de ella, POSICIONAMOS DE UNA MANERA PRECISA las evidencias que serán primordiales para la reconstrucción criminal</a:t>
            </a:r>
            <a:r>
              <a:rPr lang="es-ES" sz="4000" dirty="0">
                <a:solidFill>
                  <a:schemeClr val="bg1"/>
                </a:solidFill>
              </a:rPr>
              <a:t>. </a:t>
            </a:r>
            <a:endParaRPr kumimoji="0" lang="es-ES" sz="4000" b="1" i="0" u="none" strike="noStrike" kern="0" cap="none" spc="0" normalizeH="0" baseline="0" noProof="0" dirty="0">
              <a:ln>
                <a:noFill/>
              </a:ln>
              <a:solidFill>
                <a:schemeClr val="bg1"/>
              </a:solidFill>
              <a:effectLst/>
              <a:uLnTx/>
              <a:uFillTx/>
              <a:latin typeface="Arial"/>
              <a:ea typeface="+mn-ea"/>
              <a:cs typeface="Arial"/>
              <a:sym typeface="Arial"/>
            </a:endParaRPr>
          </a:p>
        </p:txBody>
      </p:sp>
    </p:spTree>
    <p:extLst>
      <p:ext uri="{BB962C8B-B14F-4D97-AF65-F5344CB8AC3E}">
        <p14:creationId xmlns:p14="http://schemas.microsoft.com/office/powerpoint/2010/main" val="1939691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7B624406-636B-4A30-B3AB-EADB7B66C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525" y="1729315"/>
            <a:ext cx="8866496" cy="4459716"/>
          </a:xfrm>
          <a:prstGeom prst="rect">
            <a:avLst/>
          </a:prstGeom>
        </p:spPr>
      </p:pic>
    </p:spTree>
    <p:extLst>
      <p:ext uri="{BB962C8B-B14F-4D97-AF65-F5344CB8AC3E}">
        <p14:creationId xmlns:p14="http://schemas.microsoft.com/office/powerpoint/2010/main" val="5553343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DCA33CC8-E6BC-423A-8A54-B6EF3E1DA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1044" y="1760562"/>
            <a:ext cx="9144000" cy="4462818"/>
          </a:xfrm>
          <a:prstGeom prst="rect">
            <a:avLst/>
          </a:prstGeom>
        </p:spPr>
      </p:pic>
    </p:spTree>
    <p:extLst>
      <p:ext uri="{BB962C8B-B14F-4D97-AF65-F5344CB8AC3E}">
        <p14:creationId xmlns:p14="http://schemas.microsoft.com/office/powerpoint/2010/main" val="11470964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4328E59C-715A-4987-AA70-07CA66ACC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77" y="1856095"/>
            <a:ext cx="9144000" cy="4039739"/>
          </a:xfrm>
          <a:prstGeom prst="rect">
            <a:avLst/>
          </a:prstGeom>
        </p:spPr>
      </p:pic>
    </p:spTree>
    <p:extLst>
      <p:ext uri="{BB962C8B-B14F-4D97-AF65-F5344CB8AC3E}">
        <p14:creationId xmlns:p14="http://schemas.microsoft.com/office/powerpoint/2010/main" val="2298245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80B591B4-F104-4BE0-A5E3-C4E3B8892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2" y="1476832"/>
            <a:ext cx="8329683" cy="4851779"/>
          </a:xfrm>
          <a:prstGeom prst="rect">
            <a:avLst/>
          </a:prstGeom>
        </p:spPr>
      </p:pic>
    </p:spTree>
    <p:extLst>
      <p:ext uri="{BB962C8B-B14F-4D97-AF65-F5344CB8AC3E}">
        <p14:creationId xmlns:p14="http://schemas.microsoft.com/office/powerpoint/2010/main" val="29124886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B902427C-455F-45C8-99AC-9BE55CF82D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7480" y="1818027"/>
            <a:ext cx="8648131" cy="4173341"/>
          </a:xfrm>
          <a:prstGeom prst="rect">
            <a:avLst/>
          </a:prstGeom>
        </p:spPr>
      </p:pic>
    </p:spTree>
    <p:extLst>
      <p:ext uri="{BB962C8B-B14F-4D97-AF65-F5344CB8AC3E}">
        <p14:creationId xmlns:p14="http://schemas.microsoft.com/office/powerpoint/2010/main" val="17278346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29603248-014B-4361-AB96-A5B7A7E0A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322" y="1801504"/>
            <a:ext cx="8520752" cy="4053386"/>
          </a:xfrm>
          <a:prstGeom prst="rect">
            <a:avLst/>
          </a:prstGeom>
        </p:spPr>
      </p:pic>
    </p:spTree>
    <p:extLst>
      <p:ext uri="{BB962C8B-B14F-4D97-AF65-F5344CB8AC3E}">
        <p14:creationId xmlns:p14="http://schemas.microsoft.com/office/powerpoint/2010/main" val="24322351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0CA0C10D-8EB2-4692-BEFE-5CEE5113D8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385" y="1746914"/>
            <a:ext cx="9144000" cy="4244453"/>
          </a:xfrm>
          <a:prstGeom prst="rect">
            <a:avLst/>
          </a:prstGeom>
        </p:spPr>
      </p:pic>
    </p:spTree>
    <p:extLst>
      <p:ext uri="{BB962C8B-B14F-4D97-AF65-F5344CB8AC3E}">
        <p14:creationId xmlns:p14="http://schemas.microsoft.com/office/powerpoint/2010/main" val="763110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25DAAA43-09E8-48FF-8056-BEC2A2629F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1045" y="1989404"/>
            <a:ext cx="8425218" cy="3923385"/>
          </a:xfrm>
          <a:prstGeom prst="rect">
            <a:avLst/>
          </a:prstGeom>
        </p:spPr>
      </p:pic>
    </p:spTree>
    <p:extLst>
      <p:ext uri="{BB962C8B-B14F-4D97-AF65-F5344CB8AC3E}">
        <p14:creationId xmlns:p14="http://schemas.microsoft.com/office/powerpoint/2010/main" val="708016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pic>
        <p:nvPicPr>
          <p:cNvPr id="3" name="Imagen 2">
            <a:extLst>
              <a:ext uri="{FF2B5EF4-FFF2-40B4-BE49-F238E27FC236}">
                <a16:creationId xmlns:a16="http://schemas.microsoft.com/office/drawing/2014/main" id="{276B35A6-C75F-405D-93C4-C42687CB2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794" y="1725661"/>
            <a:ext cx="9144000" cy="4602950"/>
          </a:xfrm>
          <a:prstGeom prst="rect">
            <a:avLst/>
          </a:prstGeom>
        </p:spPr>
      </p:pic>
    </p:spTree>
    <p:extLst>
      <p:ext uri="{BB962C8B-B14F-4D97-AF65-F5344CB8AC3E}">
        <p14:creationId xmlns:p14="http://schemas.microsoft.com/office/powerpoint/2010/main" val="13483834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6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7" name="CuadroTexto 6">
            <a:extLst>
              <a:ext uri="{FF2B5EF4-FFF2-40B4-BE49-F238E27FC236}">
                <a16:creationId xmlns:a16="http://schemas.microsoft.com/office/drawing/2014/main" id="{508BCA44-3FB9-4898-9E97-6BCFA90A5627}"/>
              </a:ext>
            </a:extLst>
          </p:cNvPr>
          <p:cNvSpPr txBox="1"/>
          <p:nvPr/>
        </p:nvSpPr>
        <p:spPr>
          <a:xfrm>
            <a:off x="355411" y="1347474"/>
            <a:ext cx="11709210" cy="5485797"/>
          </a:xfrm>
          <a:prstGeom prst="rect">
            <a:avLst/>
          </a:prstGeom>
          <a:noFill/>
        </p:spPr>
        <p:txBody>
          <a:bodyPr wrap="square">
            <a:spAutoFit/>
          </a:bodyPr>
          <a:lstStyle/>
          <a:p>
            <a:pPr algn="just">
              <a:lnSpc>
                <a:spcPct val="150000"/>
              </a:lnSpc>
              <a:spcAft>
                <a:spcPts val="1000"/>
              </a:spcAft>
              <a:tabLst>
                <a:tab pos="2700020" algn="ctr"/>
                <a:tab pos="4419600" algn="l"/>
                <a:tab pos="5400040" algn="r"/>
              </a:tabLst>
            </a:pPr>
            <a:r>
              <a:rPr lang="es-A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Moto, de </a:t>
            </a: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marca </a:t>
            </a:r>
            <a:r>
              <a:rPr lang="es-ES"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“HONDA”, </a:t>
            </a: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modelo</a:t>
            </a:r>
            <a:r>
              <a:rPr lang="es-ES"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“TWISTER” </a:t>
            </a: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de color negro, con dominio colocado A077QVH</a:t>
            </a:r>
            <a:r>
              <a:rPr lang="es-ES"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r>
              <a:rPr lang="es-ES"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Acto seguido sobre el mismo informo. – la misma impacta caída. – </a:t>
            </a:r>
          </a:p>
          <a:p>
            <a:pPr algn="just">
              <a:lnSpc>
                <a:spcPct val="150000"/>
              </a:lnSpc>
              <a:spcAft>
                <a:spcPts val="1000"/>
              </a:spcAft>
              <a:tabLst>
                <a:tab pos="2700655" algn="l"/>
              </a:tabLst>
            </a:pPr>
            <a:r>
              <a:rPr lang="es-ES" sz="2400" b="1" u="sng"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PARTE FRONTAL: </a:t>
            </a:r>
            <a:r>
              <a:rPr lang="es-ES"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presenta un impacto frontal concéntrico de adelante hacia atrás afectando manillar sector superior, carcasa de tablero y espejo retrovisor derecho de arriba hacia abajo. -</a:t>
            </a:r>
            <a:endParaRPr lang="es-E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2700655" algn="l"/>
              </a:tabLst>
            </a:pPr>
            <a:r>
              <a:rPr lang="es-ES" sz="2400" b="1" u="sng"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LATERAL IZQUIERDO: </a:t>
            </a:r>
            <a:r>
              <a:rPr lang="es-ES"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presenta los siguientes daños por caída limaduras en sus partes sobresalientes. -     </a:t>
            </a:r>
            <a:endParaRPr lang="es-ES" sz="2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1000"/>
              </a:spcAft>
              <a:tabLst>
                <a:tab pos="2700020" algn="ctr"/>
                <a:tab pos="4419600" algn="l"/>
                <a:tab pos="5400040" algn="r"/>
              </a:tabLst>
            </a:pPr>
            <a:r>
              <a:rPr lang="es-ES" sz="2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799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226669" y="1770165"/>
            <a:ext cx="12291290" cy="4401205"/>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4000" dirty="0">
                <a:solidFill>
                  <a:schemeClr val="bg1"/>
                </a:solidFill>
                <a:latin typeface="Arial" panose="020B0604020202020204" pitchFamily="34" charset="0"/>
                <a:cs typeface="Arial" panose="020B0604020202020204" pitchFamily="34" charset="0"/>
              </a:rPr>
              <a:t>PREMISA</a:t>
            </a:r>
          </a:p>
          <a:p>
            <a:pPr marR="0" lvl="0" algn="just" defTabSz="914400" rtl="0" eaLnBrk="1" fontAlgn="auto" latinLnBrk="0" hangingPunct="1">
              <a:lnSpc>
                <a:spcPct val="100000"/>
              </a:lnSpc>
              <a:spcBef>
                <a:spcPts val="0"/>
              </a:spcBef>
              <a:spcAft>
                <a:spcPts val="0"/>
              </a:spcAft>
              <a:buClr>
                <a:srgbClr val="000000"/>
              </a:buClr>
              <a:buSzTx/>
              <a:tabLst/>
              <a:defRPr/>
            </a:pPr>
            <a:r>
              <a:rPr lang="es-ES" sz="4000" dirty="0">
                <a:solidFill>
                  <a:schemeClr val="bg1"/>
                </a:solidFill>
                <a:latin typeface="Arial" panose="020B0604020202020204" pitchFamily="34" charset="0"/>
                <a:cs typeface="Arial" panose="020B0604020202020204" pitchFamily="34" charset="0"/>
              </a:rPr>
              <a:t>La falta de precisión en el dibujo pueden retraer una investigación</a:t>
            </a:r>
          </a:p>
          <a:p>
            <a:pPr marR="0" lvl="0" algn="just" defTabSz="914400" rtl="0" eaLnBrk="1" fontAlgn="auto" latinLnBrk="0" hangingPunct="1">
              <a:lnSpc>
                <a:spcPct val="100000"/>
              </a:lnSpc>
              <a:spcBef>
                <a:spcPts val="0"/>
              </a:spcBef>
              <a:spcAft>
                <a:spcPts val="0"/>
              </a:spcAft>
              <a:buClr>
                <a:srgbClr val="000000"/>
              </a:buClr>
              <a:buSzTx/>
              <a:tabLst/>
              <a:defRPr/>
            </a:pPr>
            <a:r>
              <a:rPr lang="es-ES" sz="4000" dirty="0">
                <a:solidFill>
                  <a:schemeClr val="bg1"/>
                </a:solidFill>
                <a:latin typeface="Arial" panose="020B0604020202020204" pitchFamily="34" charset="0"/>
                <a:cs typeface="Arial" panose="020B0604020202020204" pitchFamily="34" charset="0"/>
              </a:rPr>
              <a:t>La no exactitud de una medidas nos lleva a: </a:t>
            </a:r>
          </a:p>
          <a:p>
            <a:pPr marR="0" lvl="0" algn="just" defTabSz="914400" rtl="0" eaLnBrk="1" fontAlgn="auto" latinLnBrk="0" hangingPunct="1">
              <a:lnSpc>
                <a:spcPct val="100000"/>
              </a:lnSpc>
              <a:spcBef>
                <a:spcPts val="0"/>
              </a:spcBef>
              <a:spcAft>
                <a:spcPts val="0"/>
              </a:spcAft>
              <a:buClr>
                <a:srgbClr val="000000"/>
              </a:buClr>
              <a:buSzTx/>
              <a:tabLst/>
              <a:defRPr/>
            </a:pPr>
            <a:r>
              <a:rPr lang="es-ES" sz="4000" dirty="0">
                <a:solidFill>
                  <a:schemeClr val="bg1"/>
                </a:solidFill>
                <a:latin typeface="Arial" panose="020B0604020202020204" pitchFamily="34" charset="0"/>
                <a:cs typeface="Arial" panose="020B0604020202020204" pitchFamily="34" charset="0"/>
              </a:rPr>
              <a:t>• Dudar de la actuación pericial </a:t>
            </a:r>
          </a:p>
          <a:p>
            <a:pPr marR="0" lvl="0" algn="just" defTabSz="914400" rtl="0" eaLnBrk="1" fontAlgn="auto" latinLnBrk="0" hangingPunct="1">
              <a:lnSpc>
                <a:spcPct val="100000"/>
              </a:lnSpc>
              <a:spcBef>
                <a:spcPts val="0"/>
              </a:spcBef>
              <a:spcAft>
                <a:spcPts val="0"/>
              </a:spcAft>
              <a:buClr>
                <a:srgbClr val="000000"/>
              </a:buClr>
              <a:buSzTx/>
              <a:tabLst/>
              <a:defRPr/>
            </a:pPr>
            <a:r>
              <a:rPr lang="es-ES" sz="4000" dirty="0">
                <a:solidFill>
                  <a:schemeClr val="bg1"/>
                </a:solidFill>
                <a:latin typeface="Arial" panose="020B0604020202020204" pitchFamily="34" charset="0"/>
                <a:cs typeface="Arial" panose="020B0604020202020204" pitchFamily="34" charset="0"/>
              </a:rPr>
              <a:t>• Error y arrastre sobre otras medidas </a:t>
            </a:r>
          </a:p>
          <a:p>
            <a:pPr marR="0" lvl="0" algn="just" defTabSz="914400" rtl="0" eaLnBrk="1" fontAlgn="auto" latinLnBrk="0" hangingPunct="1">
              <a:lnSpc>
                <a:spcPct val="100000"/>
              </a:lnSpc>
              <a:spcBef>
                <a:spcPts val="0"/>
              </a:spcBef>
              <a:spcAft>
                <a:spcPts val="0"/>
              </a:spcAft>
              <a:buClr>
                <a:srgbClr val="000000"/>
              </a:buClr>
              <a:buSzTx/>
              <a:tabLst/>
              <a:defRPr/>
            </a:pPr>
            <a:r>
              <a:rPr lang="es-ES" sz="4000" dirty="0">
                <a:solidFill>
                  <a:schemeClr val="bg1"/>
                </a:solidFill>
                <a:latin typeface="Arial" panose="020B0604020202020204" pitchFamily="34" charset="0"/>
                <a:cs typeface="Arial" panose="020B0604020202020204" pitchFamily="34" charset="0"/>
              </a:rPr>
              <a:t>• Caída de toda la actuación pericial</a:t>
            </a:r>
            <a:r>
              <a:rPr kumimoji="0" lang="es-ES" sz="4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Arial"/>
              </a:rPr>
              <a:t> </a:t>
            </a:r>
          </a:p>
        </p:txBody>
      </p:sp>
    </p:spTree>
    <p:extLst>
      <p:ext uri="{BB962C8B-B14F-4D97-AF65-F5344CB8AC3E}">
        <p14:creationId xmlns:p14="http://schemas.microsoft.com/office/powerpoint/2010/main" val="1624196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7" name="CuadroTexto 6">
            <a:extLst>
              <a:ext uri="{FF2B5EF4-FFF2-40B4-BE49-F238E27FC236}">
                <a16:creationId xmlns:a16="http://schemas.microsoft.com/office/drawing/2014/main" id="{8BF7CA95-3E67-4CD2-9552-8C0632E25F91}"/>
              </a:ext>
            </a:extLst>
          </p:cNvPr>
          <p:cNvSpPr txBox="1"/>
          <p:nvPr/>
        </p:nvSpPr>
        <p:spPr>
          <a:xfrm>
            <a:off x="228599" y="1488128"/>
            <a:ext cx="11317405" cy="4890057"/>
          </a:xfrm>
          <a:prstGeom prst="rect">
            <a:avLst/>
          </a:prstGeom>
          <a:noFill/>
        </p:spPr>
        <p:txBody>
          <a:bodyPr wrap="square">
            <a:spAutoFit/>
          </a:bodyPr>
          <a:lstStyle/>
          <a:p>
            <a:pPr algn="just">
              <a:lnSpc>
                <a:spcPct val="150000"/>
              </a:lnSpc>
            </a:pPr>
            <a:r>
              <a:rPr lang="es-AR" sz="2400" dirty="0">
                <a:solidFill>
                  <a:schemeClr val="bg1"/>
                </a:solidFill>
                <a:effectLst/>
                <a:latin typeface="Arial" panose="020B0604020202020204" pitchFamily="34" charset="0"/>
                <a:ea typeface="Calibri" panose="020F0502020204030204" pitchFamily="34" charset="0"/>
              </a:rPr>
              <a:t>Automóvil, marca </a:t>
            </a:r>
            <a:r>
              <a:rPr lang="es-AR" sz="2400" b="1" dirty="0">
                <a:solidFill>
                  <a:schemeClr val="bg1"/>
                </a:solidFill>
                <a:effectLst/>
                <a:latin typeface="Arial" panose="020B0604020202020204" pitchFamily="34" charset="0"/>
                <a:ea typeface="Calibri" panose="020F0502020204030204" pitchFamily="34" charset="0"/>
              </a:rPr>
              <a:t>“RENAULT”, </a:t>
            </a:r>
            <a:r>
              <a:rPr lang="es-AR" sz="2400" dirty="0">
                <a:solidFill>
                  <a:schemeClr val="bg1"/>
                </a:solidFill>
                <a:effectLst/>
                <a:latin typeface="Arial" panose="020B0604020202020204" pitchFamily="34" charset="0"/>
                <a:ea typeface="Calibri" panose="020F0502020204030204" pitchFamily="34" charset="0"/>
              </a:rPr>
              <a:t>modelo</a:t>
            </a:r>
            <a:r>
              <a:rPr lang="es-AR" sz="2400" b="1" dirty="0">
                <a:solidFill>
                  <a:schemeClr val="bg1"/>
                </a:solidFill>
                <a:effectLst/>
                <a:latin typeface="Arial" panose="020B0604020202020204" pitchFamily="34" charset="0"/>
                <a:ea typeface="Calibri" panose="020F0502020204030204" pitchFamily="34" charset="0"/>
              </a:rPr>
              <a:t> “CLIO” </a:t>
            </a:r>
            <a:r>
              <a:rPr lang="es-AR" sz="2400" dirty="0">
                <a:solidFill>
                  <a:schemeClr val="bg1"/>
                </a:solidFill>
                <a:effectLst/>
                <a:latin typeface="Arial" panose="020B0604020202020204" pitchFamily="34" charset="0"/>
                <a:ea typeface="Calibri" panose="020F0502020204030204" pitchFamily="34" charset="0"/>
              </a:rPr>
              <a:t>de color negro, con dominio colocado MRJ-695, Que</a:t>
            </a:r>
            <a:r>
              <a:rPr lang="es-AR" sz="2400" dirty="0">
                <a:solidFill>
                  <a:schemeClr val="bg1"/>
                </a:solidFill>
                <a:effectLst/>
                <a:latin typeface="Arial" panose="020B0604020202020204" pitchFamily="34" charset="0"/>
                <a:ea typeface="Times New Roman" panose="02020603050405020304" pitchFamily="18" charset="0"/>
              </a:rPr>
              <a:t> a la inspección ocular presenta:</a:t>
            </a:r>
            <a:r>
              <a:rPr lang="es-AR" sz="2400" dirty="0">
                <a:solidFill>
                  <a:schemeClr val="bg1"/>
                </a:solidFill>
                <a:effectLst/>
                <a:latin typeface="Arial" panose="020B0604020202020204" pitchFamily="34" charset="0"/>
                <a:ea typeface="Calibri" panose="020F0502020204030204" pitchFamily="34" charset="0"/>
              </a:rPr>
              <a:t> </a:t>
            </a:r>
          </a:p>
          <a:p>
            <a:pPr algn="just">
              <a:lnSpc>
                <a:spcPct val="150000"/>
              </a:lnSpc>
            </a:pPr>
            <a:endParaRPr lang="es-AR" sz="2400" dirty="0">
              <a:solidFill>
                <a:schemeClr val="bg1"/>
              </a:solidFill>
              <a:effectLst/>
              <a:latin typeface="Arial" panose="020B0604020202020204" pitchFamily="34" charset="0"/>
              <a:ea typeface="Calibri" panose="020F0502020204030204" pitchFamily="34" charset="0"/>
            </a:endParaRPr>
          </a:p>
          <a:p>
            <a:pPr algn="just">
              <a:lnSpc>
                <a:spcPct val="150000"/>
              </a:lnSpc>
            </a:pPr>
            <a:r>
              <a:rPr lang="es-ES" sz="2400" b="1" u="sng"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LATERAL DERECHO: </a:t>
            </a:r>
            <a:r>
              <a:rPr lang="es-ES" sz="24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presenta un impacto lateral derecho sector terminal de derecha a izquierda de adelante hacia atrás afectando los siguientes componentes flanco del neumático trasero con roces y signos de fricción, roces sobre el panel de puerta trasera y guardabarros trasero sector medio he inferior. -    </a:t>
            </a:r>
            <a:endParaRPr lang="es-E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endParaRPr lang="es-AR" sz="2400" dirty="0">
              <a:solidFill>
                <a:schemeClr val="bg1"/>
              </a:solidFill>
              <a:latin typeface="Arial" panose="020B0604020202020204" pitchFamily="34" charset="0"/>
              <a:ea typeface="Times New Roman" panose="02020603050405020304" pitchFamily="18" charset="0"/>
            </a:endParaRPr>
          </a:p>
          <a:p>
            <a:pPr algn="just">
              <a:lnSpc>
                <a:spcPct val="150000"/>
              </a:lnSpc>
            </a:pPr>
            <a:endParaRPr lang="es-E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368553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Tree>
    <p:extLst>
      <p:ext uri="{BB962C8B-B14F-4D97-AF65-F5344CB8AC3E}">
        <p14:creationId xmlns:p14="http://schemas.microsoft.com/office/powerpoint/2010/main" val="3172482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846163" y="1770165"/>
            <a:ext cx="12924431" cy="3416320"/>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lang="es-ES" sz="6000" dirty="0">
                <a:solidFill>
                  <a:schemeClr val="bg1"/>
                </a:solidFill>
                <a:latin typeface="Arial" panose="020B0604020202020204" pitchFamily="34" charset="0"/>
                <a:cs typeface="Arial" panose="020B0604020202020204" pitchFamily="34" charset="0"/>
              </a:rPr>
              <a:t>Principios de percepción “Percibir”</a:t>
            </a:r>
          </a:p>
          <a:p>
            <a:pPr marR="0" lvl="0" algn="ctr" defTabSz="914400" rtl="0" eaLnBrk="1" fontAlgn="auto" latinLnBrk="0" hangingPunct="1">
              <a:lnSpc>
                <a:spcPct val="100000"/>
              </a:lnSpc>
              <a:spcBef>
                <a:spcPts val="0"/>
              </a:spcBef>
              <a:spcAft>
                <a:spcPts val="0"/>
              </a:spcAft>
              <a:buClr>
                <a:srgbClr val="000000"/>
              </a:buClr>
              <a:buSzTx/>
              <a:tabLst/>
              <a:defRPr/>
            </a:pPr>
            <a:r>
              <a:rPr lang="es-ES" sz="6000" dirty="0">
                <a:solidFill>
                  <a:schemeClr val="bg1"/>
                </a:solidFill>
                <a:latin typeface="Arial" panose="020B0604020202020204" pitchFamily="34" charset="0"/>
                <a:cs typeface="Arial" panose="020B0604020202020204" pitchFamily="34" charset="0"/>
              </a:rPr>
              <a:t> </a:t>
            </a:r>
            <a:r>
              <a:rPr lang="es-ES" sz="4800" dirty="0">
                <a:solidFill>
                  <a:schemeClr val="bg1"/>
                </a:solidFill>
                <a:latin typeface="Arial" panose="020B0604020202020204" pitchFamily="34" charset="0"/>
                <a:cs typeface="Arial" panose="020B0604020202020204" pitchFamily="34" charset="0"/>
              </a:rPr>
              <a:t>Percibir en dibujo técnico implica interpretar la información visual de un objeto para representarlo en un plano</a:t>
            </a:r>
            <a:r>
              <a:rPr kumimoji="0" lang="es-ES" sz="48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Arial"/>
              </a:rPr>
              <a:t> </a:t>
            </a:r>
          </a:p>
        </p:txBody>
      </p:sp>
    </p:spTree>
    <p:extLst>
      <p:ext uri="{BB962C8B-B14F-4D97-AF65-F5344CB8AC3E}">
        <p14:creationId xmlns:p14="http://schemas.microsoft.com/office/powerpoint/2010/main" val="1537173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649750" y="1347474"/>
            <a:ext cx="12564245" cy="3785652"/>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
                <a:srgbClr val="000000"/>
              </a:buClr>
              <a:buSzTx/>
              <a:tabLst/>
              <a:defRPr/>
            </a:pPr>
            <a:r>
              <a:rPr kumimoji="0" lang="es-ES" sz="4400" b="1" i="0" u="none" strike="noStrike" kern="0" cap="none" spc="0" normalizeH="0" baseline="0" noProof="0" dirty="0">
                <a:ln>
                  <a:noFill/>
                </a:ln>
                <a:solidFill>
                  <a:srgbClr val="FFFFFF"/>
                </a:solidFill>
                <a:effectLst/>
                <a:uLnTx/>
                <a:uFillTx/>
                <a:latin typeface="Arial"/>
                <a:ea typeface="+mn-ea"/>
                <a:cs typeface="Arial"/>
                <a:sym typeface="Arial"/>
              </a:rPr>
              <a:t>Principios de proporcionalidad</a:t>
            </a:r>
          </a:p>
          <a:p>
            <a:pPr marR="0" lvl="0" algn="ctr" defTabSz="914400" rtl="0" eaLnBrk="1" fontAlgn="auto" latinLnBrk="0" hangingPunct="1">
              <a:lnSpc>
                <a:spcPct val="100000"/>
              </a:lnSpc>
              <a:spcBef>
                <a:spcPts val="0"/>
              </a:spcBef>
              <a:spcAft>
                <a:spcPts val="0"/>
              </a:spcAft>
              <a:buClr>
                <a:srgbClr val="000000"/>
              </a:buClr>
              <a:buSzTx/>
              <a:tabLst/>
              <a:defRPr/>
            </a:pPr>
            <a:r>
              <a:rPr kumimoji="0" lang="es-ES" sz="4400" b="1" i="0" u="none" strike="noStrike" kern="0" cap="none" spc="0" normalizeH="0" baseline="0" noProof="0" dirty="0">
                <a:ln>
                  <a:noFill/>
                </a:ln>
                <a:solidFill>
                  <a:srgbClr val="FFFFFF"/>
                </a:solidFill>
                <a:effectLst/>
                <a:uLnTx/>
                <a:uFillTx/>
                <a:latin typeface="Arial"/>
                <a:ea typeface="+mn-ea"/>
                <a:cs typeface="Arial"/>
                <a:sym typeface="Arial"/>
              </a:rPr>
              <a:t>“Proporción”</a:t>
            </a:r>
          </a:p>
          <a:p>
            <a:pPr marR="0" lvl="0" algn="ctr" defTabSz="914400" rtl="0" eaLnBrk="1" fontAlgn="auto" latinLnBrk="0" hangingPunct="1">
              <a:lnSpc>
                <a:spcPct val="100000"/>
              </a:lnSpc>
              <a:spcBef>
                <a:spcPts val="0"/>
              </a:spcBef>
              <a:spcAft>
                <a:spcPts val="0"/>
              </a:spcAft>
              <a:buClr>
                <a:srgbClr val="000000"/>
              </a:buClr>
              <a:buSzTx/>
              <a:tabLst/>
              <a:defRPr/>
            </a:pPr>
            <a:endParaRPr kumimoji="0" lang="es-ES" sz="4400" b="1" i="0" u="none" strike="noStrike" kern="0" cap="none" spc="0" normalizeH="0" baseline="0" noProof="0" dirty="0">
              <a:ln>
                <a:noFill/>
              </a:ln>
              <a:solidFill>
                <a:srgbClr val="FFFFFF"/>
              </a:solidFill>
              <a:effectLst/>
              <a:uLnTx/>
              <a:uFillTx/>
              <a:latin typeface="Arial"/>
              <a:ea typeface="+mn-ea"/>
              <a:cs typeface="Arial"/>
              <a:sym typeface="Arial"/>
            </a:endParaRPr>
          </a:p>
          <a:p>
            <a:pPr marR="0" lvl="0" algn="just" defTabSz="914400" rtl="0" eaLnBrk="1" fontAlgn="auto" latinLnBrk="0" hangingPunct="1">
              <a:lnSpc>
                <a:spcPct val="100000"/>
              </a:lnSpc>
              <a:spcBef>
                <a:spcPts val="0"/>
              </a:spcBef>
              <a:spcAft>
                <a:spcPts val="0"/>
              </a:spcAft>
              <a:buClr>
                <a:srgbClr val="000000"/>
              </a:buClr>
              <a:buSzTx/>
              <a:tabLst/>
              <a:defRPr/>
            </a:pPr>
            <a:r>
              <a:rPr kumimoji="0" lang="es-ES" sz="3600" b="1" i="0" u="none" strike="noStrike" kern="0" cap="none" spc="0" normalizeH="0" baseline="0" noProof="0" dirty="0">
                <a:ln>
                  <a:noFill/>
                </a:ln>
                <a:solidFill>
                  <a:srgbClr val="FFFFFF"/>
                </a:solidFill>
                <a:effectLst/>
                <a:uLnTx/>
                <a:uFillTx/>
                <a:latin typeface="Arial"/>
                <a:ea typeface="+mn-ea"/>
                <a:cs typeface="Arial"/>
                <a:sym typeface="Arial"/>
              </a:rPr>
              <a:t>En dibujo técnico, significa representar las dimensiones de un objeto en un dibujo manteniendo las relaciones de medidas entre sus partes</a:t>
            </a:r>
          </a:p>
        </p:txBody>
      </p:sp>
    </p:spTree>
    <p:extLst>
      <p:ext uri="{BB962C8B-B14F-4D97-AF65-F5344CB8AC3E}">
        <p14:creationId xmlns:p14="http://schemas.microsoft.com/office/powerpoint/2010/main" val="2082110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56602" y="-669421"/>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630262" y="1458751"/>
            <a:ext cx="12667587" cy="3970318"/>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
                <a:srgbClr val="000000"/>
              </a:buClr>
              <a:buSzTx/>
              <a:tabLst/>
              <a:defRPr/>
            </a:pPr>
            <a:r>
              <a:rPr kumimoji="0" lang="es-ES" sz="3600" b="1" i="0" u="none" strike="noStrike" kern="0" cap="none" spc="0" normalizeH="0" baseline="0" noProof="0" dirty="0">
                <a:ln>
                  <a:noFill/>
                </a:ln>
                <a:solidFill>
                  <a:srgbClr val="FFFFFF"/>
                </a:solidFill>
                <a:effectLst/>
                <a:uLnTx/>
                <a:uFillTx/>
                <a:latin typeface="Arial"/>
                <a:ea typeface="+mn-ea"/>
                <a:cs typeface="Arial"/>
                <a:sym typeface="Arial"/>
              </a:rPr>
              <a:t>Principios de dimensión</a:t>
            </a:r>
          </a:p>
          <a:p>
            <a:pPr marR="0" lvl="0" algn="ctr" defTabSz="914400" rtl="0" eaLnBrk="1" fontAlgn="auto" latinLnBrk="0" hangingPunct="1">
              <a:lnSpc>
                <a:spcPct val="100000"/>
              </a:lnSpc>
              <a:spcBef>
                <a:spcPts val="0"/>
              </a:spcBef>
              <a:spcAft>
                <a:spcPts val="0"/>
              </a:spcAft>
              <a:buClr>
                <a:srgbClr val="000000"/>
              </a:buClr>
              <a:buSzTx/>
              <a:tabLst/>
              <a:defRPr/>
            </a:pPr>
            <a:r>
              <a:rPr kumimoji="0" lang="es-ES" sz="3600" b="1" i="0" u="none" strike="noStrike" kern="0" cap="none" spc="0" normalizeH="0" baseline="0" noProof="0" dirty="0">
                <a:ln>
                  <a:noFill/>
                </a:ln>
                <a:solidFill>
                  <a:srgbClr val="FFFFFF"/>
                </a:solidFill>
                <a:effectLst/>
                <a:uLnTx/>
                <a:uFillTx/>
                <a:latin typeface="Arial"/>
                <a:ea typeface="+mn-ea"/>
                <a:cs typeface="Arial"/>
                <a:sym typeface="Arial"/>
              </a:rPr>
              <a:t>“Dimensionar”</a:t>
            </a:r>
          </a:p>
          <a:p>
            <a:pPr marR="0" lvl="0" algn="ctr" defTabSz="914400" rtl="0" eaLnBrk="1" fontAlgn="auto" latinLnBrk="0" hangingPunct="1">
              <a:lnSpc>
                <a:spcPct val="100000"/>
              </a:lnSpc>
              <a:spcBef>
                <a:spcPts val="0"/>
              </a:spcBef>
              <a:spcAft>
                <a:spcPts val="0"/>
              </a:spcAft>
              <a:buClr>
                <a:srgbClr val="000000"/>
              </a:buClr>
              <a:buSzTx/>
              <a:tabLst/>
              <a:defRPr/>
            </a:pPr>
            <a:endParaRPr kumimoji="0" lang="es-ES" sz="3600" b="1" i="0" u="none" strike="noStrike" kern="0" cap="none" spc="0" normalizeH="0" baseline="0" noProof="0" dirty="0">
              <a:ln>
                <a:noFill/>
              </a:ln>
              <a:solidFill>
                <a:srgbClr val="FFFFFF"/>
              </a:solidFill>
              <a:effectLst/>
              <a:uLnTx/>
              <a:uFillTx/>
              <a:latin typeface="Arial"/>
              <a:ea typeface="+mn-ea"/>
              <a:cs typeface="Arial"/>
              <a:sym typeface="Arial"/>
            </a:endParaRPr>
          </a:p>
          <a:p>
            <a:pPr marR="0" lvl="0" algn="just" defTabSz="914400" rtl="0" eaLnBrk="1" fontAlgn="auto" latinLnBrk="0" hangingPunct="1">
              <a:lnSpc>
                <a:spcPct val="100000"/>
              </a:lnSpc>
              <a:spcBef>
                <a:spcPts val="0"/>
              </a:spcBef>
              <a:spcAft>
                <a:spcPts val="0"/>
              </a:spcAft>
              <a:buClr>
                <a:srgbClr val="000000"/>
              </a:buClr>
              <a:buSzTx/>
              <a:tabLst/>
              <a:defRPr/>
            </a:pPr>
            <a:r>
              <a:rPr kumimoji="0" lang="es-ES" sz="3600" b="1" i="0" u="none" strike="noStrike" kern="0" cap="none" spc="0" normalizeH="0" baseline="0" noProof="0" dirty="0">
                <a:ln>
                  <a:noFill/>
                </a:ln>
                <a:solidFill>
                  <a:srgbClr val="FFFFFF"/>
                </a:solidFill>
                <a:effectLst/>
                <a:uLnTx/>
                <a:uFillTx/>
                <a:latin typeface="Arial"/>
                <a:ea typeface="+mn-ea"/>
                <a:cs typeface="Arial"/>
                <a:sym typeface="Arial"/>
              </a:rPr>
              <a:t>En dibujo técnico , es el proceso de indicar las medidas de un objeto en un dibujo. Estas medidas se expresan con valores numéricos y se representan gráficamente con líneas, símbolos y notas </a:t>
            </a:r>
          </a:p>
        </p:txBody>
      </p:sp>
    </p:spTree>
    <p:extLst>
      <p:ext uri="{BB962C8B-B14F-4D97-AF65-F5344CB8AC3E}">
        <p14:creationId xmlns:p14="http://schemas.microsoft.com/office/powerpoint/2010/main" val="643096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C3053"/>
        </a:solidFill>
        <a:effectLst/>
      </p:bgPr>
    </p:bg>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C0B9DBBD-DA9D-916D-1A1D-5F995FC3741F}"/>
              </a:ext>
            </a:extLst>
          </p:cNvPr>
          <p:cNvSpPr/>
          <p:nvPr/>
        </p:nvSpPr>
        <p:spPr>
          <a:xfrm rot="723893">
            <a:off x="-2602011" y="-676245"/>
            <a:ext cx="4859867" cy="8196841"/>
          </a:xfrm>
          <a:prstGeom prst="rect">
            <a:avLst/>
          </a:prstGeom>
          <a:solidFill>
            <a:srgbClr val="245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n 5">
            <a:extLst>
              <a:ext uri="{FF2B5EF4-FFF2-40B4-BE49-F238E27FC236}">
                <a16:creationId xmlns:a16="http://schemas.microsoft.com/office/drawing/2014/main" id="{2778C295-9635-ED86-E115-2E0AA9F2AB1F}"/>
              </a:ext>
            </a:extLst>
          </p:cNvPr>
          <p:cNvPicPr>
            <a:picLocks noChangeAspect="1"/>
          </p:cNvPicPr>
          <p:nvPr/>
        </p:nvPicPr>
        <p:blipFill>
          <a:blip r:embed="rId2"/>
          <a:stretch>
            <a:fillRect/>
          </a:stretch>
        </p:blipFill>
        <p:spPr>
          <a:xfrm>
            <a:off x="393320" y="529389"/>
            <a:ext cx="2264005" cy="818085"/>
          </a:xfrm>
          <a:prstGeom prst="rect">
            <a:avLst/>
          </a:prstGeom>
        </p:spPr>
      </p:pic>
      <p:sp>
        <p:nvSpPr>
          <p:cNvPr id="4" name="CuadroTexto 3">
            <a:extLst>
              <a:ext uri="{FF2B5EF4-FFF2-40B4-BE49-F238E27FC236}">
                <a16:creationId xmlns:a16="http://schemas.microsoft.com/office/drawing/2014/main" id="{5D0E3062-7DB7-14C1-9098-82E4826FA25C}"/>
              </a:ext>
            </a:extLst>
          </p:cNvPr>
          <p:cNvSpPr txBox="1"/>
          <p:nvPr/>
        </p:nvSpPr>
        <p:spPr>
          <a:xfrm>
            <a:off x="0" y="1991014"/>
            <a:ext cx="12192000" cy="249299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
                <a:srgbClr val="000000"/>
              </a:buClr>
              <a:buSzTx/>
              <a:tabLst/>
              <a:defRPr/>
            </a:pPr>
            <a:r>
              <a:rPr kumimoji="0" lang="es-ES" sz="6000" b="1" i="0" u="none" strike="noStrike" kern="0" cap="none" spc="0" normalizeH="0" baseline="0" noProof="0" dirty="0">
                <a:ln>
                  <a:noFill/>
                </a:ln>
                <a:solidFill>
                  <a:srgbClr val="FFFFFF"/>
                </a:solidFill>
                <a:effectLst/>
                <a:uLnTx/>
                <a:uFillTx/>
                <a:latin typeface="Arial"/>
                <a:ea typeface="+mn-ea"/>
                <a:cs typeface="Arial"/>
                <a:sym typeface="Arial"/>
              </a:rPr>
              <a:t>“CRITERIO”</a:t>
            </a:r>
          </a:p>
          <a:p>
            <a:pPr marR="0" lvl="0" algn="ctr" defTabSz="914400" rtl="0" eaLnBrk="1" fontAlgn="auto" latinLnBrk="0" hangingPunct="1">
              <a:lnSpc>
                <a:spcPct val="100000"/>
              </a:lnSpc>
              <a:spcBef>
                <a:spcPts val="0"/>
              </a:spcBef>
              <a:spcAft>
                <a:spcPts val="0"/>
              </a:spcAft>
              <a:buClr>
                <a:srgbClr val="000000"/>
              </a:buClr>
              <a:buSzTx/>
              <a:tabLst/>
              <a:defRPr/>
            </a:pPr>
            <a:endParaRPr kumimoji="0" lang="es-ES" sz="6000" b="1" i="0" u="none" strike="noStrike" kern="0" cap="none" spc="0" normalizeH="0" baseline="0" noProof="0" dirty="0">
              <a:ln>
                <a:noFill/>
              </a:ln>
              <a:solidFill>
                <a:srgbClr val="FFFFFF"/>
              </a:solidFill>
              <a:effectLst/>
              <a:uLnTx/>
              <a:uFillTx/>
              <a:latin typeface="Arial"/>
              <a:ea typeface="+mn-ea"/>
              <a:cs typeface="Arial"/>
              <a:sym typeface="Arial"/>
            </a:endParaRPr>
          </a:p>
          <a:p>
            <a:pPr marR="0" lvl="0" algn="just" defTabSz="914400" rtl="0" eaLnBrk="1" fontAlgn="auto" latinLnBrk="0" hangingPunct="1">
              <a:lnSpc>
                <a:spcPct val="100000"/>
              </a:lnSpc>
              <a:spcBef>
                <a:spcPts val="0"/>
              </a:spcBef>
              <a:spcAft>
                <a:spcPts val="0"/>
              </a:spcAft>
              <a:buClr>
                <a:srgbClr val="000000"/>
              </a:buClr>
              <a:buSzTx/>
              <a:tabLst/>
              <a:defRPr/>
            </a:pPr>
            <a:r>
              <a:rPr kumimoji="0" lang="es-ES" sz="3600" b="1" i="0" u="none" strike="noStrike" kern="0" cap="none" spc="0" normalizeH="0" baseline="0" noProof="0" dirty="0">
                <a:ln>
                  <a:noFill/>
                </a:ln>
                <a:solidFill>
                  <a:srgbClr val="FFFFFF"/>
                </a:solidFill>
                <a:effectLst/>
                <a:uLnTx/>
                <a:uFillTx/>
                <a:latin typeface="Arial"/>
                <a:ea typeface="+mn-ea"/>
                <a:cs typeface="Arial"/>
                <a:sym typeface="Arial"/>
              </a:rPr>
              <a:t>Capacidad de juzgar o tomar decisiones acertadas.</a:t>
            </a:r>
          </a:p>
        </p:txBody>
      </p:sp>
    </p:spTree>
    <p:extLst>
      <p:ext uri="{BB962C8B-B14F-4D97-AF65-F5344CB8AC3E}">
        <p14:creationId xmlns:p14="http://schemas.microsoft.com/office/powerpoint/2010/main" val="1238708723"/>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1012</Words>
  <Application>Microsoft Office PowerPoint</Application>
  <PresentationFormat>Panorámica</PresentationFormat>
  <Paragraphs>56</Paragraphs>
  <Slides>51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51</vt:i4>
      </vt:variant>
    </vt:vector>
  </HeadingPairs>
  <TitlesOfParts>
    <vt:vector size="56" baseType="lpstr">
      <vt:lpstr>Arial</vt:lpstr>
      <vt:lpstr>Calibri</vt:lpstr>
      <vt:lpstr>Calibri Light</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 Alberto Ibarra</dc:creator>
  <cp:lastModifiedBy>Carlos Alberto Ibarra</cp:lastModifiedBy>
  <cp:revision>15</cp:revision>
  <dcterms:created xsi:type="dcterms:W3CDTF">2025-04-21T18:35:48Z</dcterms:created>
  <dcterms:modified xsi:type="dcterms:W3CDTF">2025-04-21T20:22:36Z</dcterms:modified>
</cp:coreProperties>
</file>