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2"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310" r:id="rId24"/>
    <p:sldId id="311" r:id="rId25"/>
    <p:sldId id="312" r:id="rId26"/>
    <p:sldId id="313" r:id="rId27"/>
    <p:sldId id="314" r:id="rId28"/>
    <p:sldId id="315" r:id="rId29"/>
    <p:sldId id="316" r:id="rId30"/>
    <p:sldId id="317" r:id="rId31"/>
    <p:sldId id="318" r:id="rId32"/>
    <p:sldId id="319" r:id="rId33"/>
    <p:sldId id="321" r:id="rId34"/>
    <p:sldId id="322" r:id="rId35"/>
    <p:sldId id="323" r:id="rId36"/>
    <p:sldId id="324" r:id="rId37"/>
    <p:sldId id="325" r:id="rId38"/>
    <p:sldId id="326" r:id="rId39"/>
    <p:sldId id="327"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8" r:id="rId58"/>
    <p:sldId id="301" r:id="rId59"/>
    <p:sldId id="302" r:id="rId60"/>
    <p:sldId id="303" r:id="rId61"/>
    <p:sldId id="304" r:id="rId62"/>
    <p:sldId id="305" r:id="rId63"/>
    <p:sldId id="306" r:id="rId64"/>
    <p:sldId id="307" r:id="rId6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94660"/>
  </p:normalViewPr>
  <p:slideViewPr>
    <p:cSldViewPr>
      <p:cViewPr varScale="1">
        <p:scale>
          <a:sx n="72" d="100"/>
          <a:sy n="72" d="100"/>
        </p:scale>
        <p:origin x="126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4E6BCF4D-DE7D-4009-B709-32F4CBA8537A}" type="datetimeFigureOut">
              <a:rPr lang="es-AR" smtClean="0"/>
              <a:pPr/>
              <a:t>25/8/2026</a:t>
            </a:fld>
            <a:endParaRPr lang="es-AR" dirty="0"/>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AR" dirty="0">
              <a:solidFill>
                <a:srgbClr val="629DD1">
                  <a:tint val="20000"/>
                </a:srgbClr>
              </a:solidFill>
            </a:endParaRP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EE83AE29-609D-4342-9BF1-7F322A9F2639}" type="slidenum">
              <a:rPr lang="es-AR" smtClean="0"/>
              <a:pPr/>
              <a:t>‹Nº›</a:t>
            </a:fld>
            <a:endParaRPr lang="es-AR" dirty="0"/>
          </a:p>
        </p:txBody>
      </p:sp>
    </p:spTree>
    <p:extLst>
      <p:ext uri="{BB962C8B-B14F-4D97-AF65-F5344CB8AC3E}">
        <p14:creationId xmlns:p14="http://schemas.microsoft.com/office/powerpoint/2010/main" val="2569777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5" name="4 Marcador de pie de página"/>
          <p:cNvSpPr>
            <a:spLocks noGrp="1"/>
          </p:cNvSpPr>
          <p:nvPr>
            <p:ph type="ftr" sz="quarter" idx="11"/>
          </p:nvPr>
        </p:nvSpPr>
        <p:spPr/>
        <p:txBody>
          <a:bodyPr/>
          <a:lstStyle/>
          <a:p>
            <a:endParaRPr lang="es-AR" dirty="0">
              <a:solidFill>
                <a:prstClr val="black"/>
              </a:solidFill>
            </a:endParaRPr>
          </a:p>
        </p:txBody>
      </p:sp>
      <p:sp>
        <p:nvSpPr>
          <p:cNvPr id="6" name="5 Marcador de número de diapositiva"/>
          <p:cNvSpPr>
            <a:spLocks noGrp="1"/>
          </p:cNvSpPr>
          <p:nvPr>
            <p:ph type="sldNum" sz="quarter" idx="12"/>
          </p:nvPr>
        </p:nvSpPr>
        <p:spPr/>
        <p:txBody>
          <a:bodyPr/>
          <a:lstStyle/>
          <a:p>
            <a:fld id="{EE83AE29-609D-4342-9BF1-7F322A9F2639}" type="slidenum">
              <a:rPr lang="es-AR" smtClean="0">
                <a:solidFill>
                  <a:prstClr val="black"/>
                </a:solidFill>
              </a:rPr>
              <a:pPr/>
              <a:t>‹Nº›</a:t>
            </a:fld>
            <a:endParaRPr lang="es-AR" dirty="0">
              <a:solidFill>
                <a:prstClr val="black"/>
              </a:solidFill>
            </a:endParaRPr>
          </a:p>
        </p:txBody>
      </p:sp>
    </p:spTree>
    <p:extLst>
      <p:ext uri="{BB962C8B-B14F-4D97-AF65-F5344CB8AC3E}">
        <p14:creationId xmlns:p14="http://schemas.microsoft.com/office/powerpoint/2010/main" val="611203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5" name="4 Marcador de pie de página"/>
          <p:cNvSpPr>
            <a:spLocks noGrp="1"/>
          </p:cNvSpPr>
          <p:nvPr>
            <p:ph type="ftr" sz="quarter" idx="11"/>
          </p:nvPr>
        </p:nvSpPr>
        <p:spPr/>
        <p:txBody>
          <a:bodyPr/>
          <a:lstStyle/>
          <a:p>
            <a:endParaRPr lang="es-AR" dirty="0">
              <a:solidFill>
                <a:prstClr val="black"/>
              </a:solidFill>
            </a:endParaRPr>
          </a:p>
        </p:txBody>
      </p:sp>
      <p:sp>
        <p:nvSpPr>
          <p:cNvPr id="6" name="5 Marcador de número de diapositiva"/>
          <p:cNvSpPr>
            <a:spLocks noGrp="1"/>
          </p:cNvSpPr>
          <p:nvPr>
            <p:ph type="sldNum" sz="quarter" idx="12"/>
          </p:nvPr>
        </p:nvSpPr>
        <p:spPr/>
        <p:txBody>
          <a:bodyPr/>
          <a:lstStyle/>
          <a:p>
            <a:fld id="{EE83AE29-609D-4342-9BF1-7F322A9F2639}" type="slidenum">
              <a:rPr lang="es-AR" smtClean="0">
                <a:solidFill>
                  <a:prstClr val="black"/>
                </a:solidFill>
              </a:rPr>
              <a:pPr/>
              <a:t>‹Nº›</a:t>
            </a:fld>
            <a:endParaRPr lang="es-AR" dirty="0">
              <a:solidFill>
                <a:prstClr val="black"/>
              </a:solidFill>
            </a:endParaRPr>
          </a:p>
        </p:txBody>
      </p:sp>
    </p:spTree>
    <p:extLst>
      <p:ext uri="{BB962C8B-B14F-4D97-AF65-F5344CB8AC3E}">
        <p14:creationId xmlns:p14="http://schemas.microsoft.com/office/powerpoint/2010/main" val="1302259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Rectangle 2"/>
          <p:cNvSpPr>
            <a:spLocks noGrp="1" noChangeArrowheads="1"/>
          </p:cNvSpPr>
          <p:nvPr>
            <p:ph type="dt" sz="half" idx="10"/>
          </p:nvPr>
        </p:nvSpPr>
        <p:spPr>
          <a:ln/>
        </p:spPr>
        <p:txBody>
          <a:bodyPr/>
          <a:lstStyle>
            <a:lvl1pPr>
              <a:defRPr/>
            </a:lvl1pPr>
          </a:lstStyle>
          <a:p>
            <a:pPr>
              <a:defRPr/>
            </a:pPr>
            <a:endParaRPr lang="es-ES"/>
          </a:p>
        </p:txBody>
      </p:sp>
      <p:sp>
        <p:nvSpPr>
          <p:cNvPr id="4" name="Rectangle 3"/>
          <p:cNvSpPr>
            <a:spLocks noGrp="1" noChangeArrowheads="1"/>
          </p:cNvSpPr>
          <p:nvPr>
            <p:ph type="sldNum" sz="quarter" idx="11"/>
          </p:nvPr>
        </p:nvSpPr>
        <p:spPr>
          <a:ln/>
        </p:spPr>
        <p:txBody>
          <a:bodyPr/>
          <a:lstStyle>
            <a:lvl1pPr>
              <a:defRPr/>
            </a:lvl1pPr>
          </a:lstStyle>
          <a:p>
            <a:pPr>
              <a:defRPr/>
            </a:pPr>
            <a:fld id="{34BBF269-86E4-46DA-AC6A-89CF0F57EC62}" type="slidenum">
              <a:rPr lang="es-ES"/>
              <a:pPr>
                <a:defRPr/>
              </a:pPr>
              <a:t>‹Nº›</a:t>
            </a:fld>
            <a:endParaRPr lang="es-ES"/>
          </a:p>
        </p:txBody>
      </p:sp>
      <p:sp>
        <p:nvSpPr>
          <p:cNvPr id="5" name="Rectangle 14"/>
          <p:cNvSpPr>
            <a:spLocks noGrp="1" noChangeArrowheads="1"/>
          </p:cNvSpPr>
          <p:nvPr>
            <p:ph type="ftr" sz="quarter"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431816197"/>
      </p:ext>
    </p:extLst>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5" name="4 Marcador de pie de página"/>
          <p:cNvSpPr>
            <a:spLocks noGrp="1"/>
          </p:cNvSpPr>
          <p:nvPr>
            <p:ph type="ftr" sz="quarter" idx="11"/>
          </p:nvPr>
        </p:nvSpPr>
        <p:spPr/>
        <p:txBody>
          <a:bodyPr/>
          <a:lstStyle/>
          <a:p>
            <a:endParaRPr lang="es-AR" dirty="0">
              <a:solidFill>
                <a:prstClr val="black"/>
              </a:solidFill>
            </a:endParaRPr>
          </a:p>
        </p:txBody>
      </p:sp>
      <p:sp>
        <p:nvSpPr>
          <p:cNvPr id="6" name="5 Marcador de número de diapositiva"/>
          <p:cNvSpPr>
            <a:spLocks noGrp="1"/>
          </p:cNvSpPr>
          <p:nvPr>
            <p:ph type="sldNum" sz="quarter" idx="12"/>
          </p:nvPr>
        </p:nvSpPr>
        <p:spPr/>
        <p:txBody>
          <a:bodyPr/>
          <a:lstStyle/>
          <a:p>
            <a:fld id="{EE83AE29-609D-4342-9BF1-7F322A9F2639}" type="slidenum">
              <a:rPr lang="es-AR" smtClean="0">
                <a:solidFill>
                  <a:prstClr val="black"/>
                </a:solidFill>
              </a:rPr>
              <a:pPr/>
              <a:t>‹Nº›</a:t>
            </a:fld>
            <a:endParaRPr lang="es-AR" dirty="0">
              <a:solidFill>
                <a:prstClr val="black"/>
              </a:solidFill>
            </a:endParaRPr>
          </a:p>
        </p:txBody>
      </p:sp>
      <p:sp>
        <p:nvSpPr>
          <p:cNvPr id="7" name="6 Título"/>
          <p:cNvSpPr>
            <a:spLocks noGrp="1"/>
          </p:cNvSpPr>
          <p:nvPr>
            <p:ph type="title"/>
          </p:nvPr>
        </p:nvSpPr>
        <p:spPr/>
        <p:txBody>
          <a:bodyPr rtlCol="0"/>
          <a:lstStyle/>
          <a:p>
            <a:r>
              <a:rPr kumimoji="0" lang="es-ES"/>
              <a:t>Haga clic para modificar el estilo de título del patrón</a:t>
            </a:r>
            <a:endParaRPr kumimoji="0" lang="en-US"/>
          </a:p>
        </p:txBody>
      </p:sp>
    </p:spTree>
    <p:extLst>
      <p:ext uri="{BB962C8B-B14F-4D97-AF65-F5344CB8AC3E}">
        <p14:creationId xmlns:p14="http://schemas.microsoft.com/office/powerpoint/2010/main" val="305312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4E6BCF4D-DE7D-4009-B709-32F4CBA8537A}" type="datetimeFigureOut">
              <a:rPr lang="es-AR" smtClean="0">
                <a:solidFill>
                  <a:prstClr val="white"/>
                </a:solidFill>
              </a:rPr>
              <a:pPr/>
              <a:t>25/8/2026</a:t>
            </a:fld>
            <a:endParaRPr lang="es-AR" dirty="0">
              <a:solidFill>
                <a:prstClr val="white"/>
              </a:solidFill>
            </a:endParaRPr>
          </a:p>
        </p:txBody>
      </p:sp>
      <p:sp>
        <p:nvSpPr>
          <p:cNvPr id="5" name="4 Marcador de pie de página"/>
          <p:cNvSpPr>
            <a:spLocks noGrp="1"/>
          </p:cNvSpPr>
          <p:nvPr>
            <p:ph type="ftr" sz="quarter" idx="11"/>
          </p:nvPr>
        </p:nvSpPr>
        <p:spPr/>
        <p:txBody>
          <a:bodyPr/>
          <a:lstStyle/>
          <a:p>
            <a:endParaRPr lang="es-AR" dirty="0">
              <a:solidFill>
                <a:prstClr val="white"/>
              </a:solidFill>
            </a:endParaRPr>
          </a:p>
        </p:txBody>
      </p:sp>
      <p:sp>
        <p:nvSpPr>
          <p:cNvPr id="6" name="5 Marcador de número de diapositiva"/>
          <p:cNvSpPr>
            <a:spLocks noGrp="1"/>
          </p:cNvSpPr>
          <p:nvPr>
            <p:ph type="sldNum" sz="quarter" idx="12"/>
          </p:nvPr>
        </p:nvSpPr>
        <p:spPr/>
        <p:txBody>
          <a:bodyPr/>
          <a:lstStyle/>
          <a:p>
            <a:fld id="{EE83AE29-609D-4342-9BF1-7F322A9F2639}" type="slidenum">
              <a:rPr lang="es-AR" smtClean="0">
                <a:solidFill>
                  <a:prstClr val="white"/>
                </a:solidFill>
              </a:rPr>
              <a:pPr/>
              <a:t>‹Nº›</a:t>
            </a:fld>
            <a:endParaRPr lang="es-AR" dirty="0">
              <a:solidFill>
                <a:prstClr val="white"/>
              </a:solidFill>
            </a:endParaRP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Tree>
    <p:extLst>
      <p:ext uri="{BB962C8B-B14F-4D97-AF65-F5344CB8AC3E}">
        <p14:creationId xmlns:p14="http://schemas.microsoft.com/office/powerpoint/2010/main" val="25110108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4E6BCF4D-DE7D-4009-B709-32F4CBA8537A}" type="datetimeFigureOut">
              <a:rPr lang="es-AR" smtClean="0">
                <a:solidFill>
                  <a:prstClr val="white"/>
                </a:solidFill>
              </a:rPr>
              <a:pPr/>
              <a:t>25/8/2026</a:t>
            </a:fld>
            <a:endParaRPr lang="es-AR" dirty="0">
              <a:solidFill>
                <a:prstClr val="white"/>
              </a:solidFill>
            </a:endParaRPr>
          </a:p>
        </p:txBody>
      </p:sp>
      <p:sp>
        <p:nvSpPr>
          <p:cNvPr id="6" name="5 Marcador de pie de página"/>
          <p:cNvSpPr>
            <a:spLocks noGrp="1"/>
          </p:cNvSpPr>
          <p:nvPr>
            <p:ph type="ftr" sz="quarter" idx="11"/>
          </p:nvPr>
        </p:nvSpPr>
        <p:spPr/>
        <p:txBody>
          <a:bodyPr/>
          <a:lstStyle/>
          <a:p>
            <a:endParaRPr lang="es-AR" dirty="0">
              <a:solidFill>
                <a:prstClr val="white"/>
              </a:solidFill>
            </a:endParaRPr>
          </a:p>
        </p:txBody>
      </p:sp>
      <p:sp>
        <p:nvSpPr>
          <p:cNvPr id="7" name="6 Marcador de número de diapositiva"/>
          <p:cNvSpPr>
            <a:spLocks noGrp="1"/>
          </p:cNvSpPr>
          <p:nvPr>
            <p:ph type="sldNum" sz="quarter" idx="12"/>
          </p:nvPr>
        </p:nvSpPr>
        <p:spPr/>
        <p:txBody>
          <a:bodyPr/>
          <a:lstStyle/>
          <a:p>
            <a:fld id="{EE83AE29-609D-4342-9BF1-7F322A9F2639}" type="slidenum">
              <a:rPr lang="es-AR" smtClean="0">
                <a:solidFill>
                  <a:prstClr val="white"/>
                </a:solidFill>
              </a:rPr>
              <a:pPr/>
              <a:t>‹Nº›</a:t>
            </a:fld>
            <a:endParaRPr lang="es-AR" dirty="0">
              <a:solidFill>
                <a:prstClr val="white"/>
              </a:solidFill>
            </a:endParaRPr>
          </a:p>
        </p:txBody>
      </p:sp>
      <p:sp>
        <p:nvSpPr>
          <p:cNvPr id="8" name="7 Título"/>
          <p:cNvSpPr>
            <a:spLocks noGrp="1"/>
          </p:cNvSpPr>
          <p:nvPr>
            <p:ph type="title"/>
          </p:nvPr>
        </p:nvSpPr>
        <p:spPr/>
        <p:txBody>
          <a:bodyPr rtlCol="0"/>
          <a:lstStyle/>
          <a:p>
            <a:r>
              <a:rPr kumimoji="0" lang="es-ES"/>
              <a:t>Haga clic para modificar el estilo de título del patrón</a:t>
            </a:r>
            <a:endParaRPr kumimoji="0" lang="en-US"/>
          </a:p>
        </p:txBody>
      </p:sp>
    </p:spTree>
    <p:extLst>
      <p:ext uri="{BB962C8B-B14F-4D97-AF65-F5344CB8AC3E}">
        <p14:creationId xmlns:p14="http://schemas.microsoft.com/office/powerpoint/2010/main" val="123507536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8" name="7 Marcador de pie de página"/>
          <p:cNvSpPr>
            <a:spLocks noGrp="1"/>
          </p:cNvSpPr>
          <p:nvPr>
            <p:ph type="ftr" sz="quarter" idx="11"/>
          </p:nvPr>
        </p:nvSpPr>
        <p:spPr/>
        <p:txBody>
          <a:bodyPr/>
          <a:lstStyle/>
          <a:p>
            <a:endParaRPr lang="es-AR" dirty="0">
              <a:solidFill>
                <a:prstClr val="black"/>
              </a:solidFill>
            </a:endParaRPr>
          </a:p>
        </p:txBody>
      </p:sp>
      <p:sp>
        <p:nvSpPr>
          <p:cNvPr id="9" name="8 Marcador de número de diapositiva"/>
          <p:cNvSpPr>
            <a:spLocks noGrp="1"/>
          </p:cNvSpPr>
          <p:nvPr>
            <p:ph type="sldNum" sz="quarter" idx="12"/>
          </p:nvPr>
        </p:nvSpPr>
        <p:spPr/>
        <p:txBody>
          <a:bodyPr/>
          <a:lstStyle/>
          <a:p>
            <a:fld id="{EE83AE29-609D-4342-9BF1-7F322A9F2639}" type="slidenum">
              <a:rPr lang="es-AR" smtClean="0">
                <a:solidFill>
                  <a:prstClr val="black"/>
                </a:solidFill>
              </a:rPr>
              <a:pPr/>
              <a:t>‹Nº›</a:t>
            </a:fld>
            <a:endParaRPr lang="es-AR" dirty="0">
              <a:solidFill>
                <a:prstClr val="black"/>
              </a:solidFill>
            </a:endParaRPr>
          </a:p>
        </p:txBody>
      </p:sp>
    </p:spTree>
    <p:extLst>
      <p:ext uri="{BB962C8B-B14F-4D97-AF65-F5344CB8AC3E}">
        <p14:creationId xmlns:p14="http://schemas.microsoft.com/office/powerpoint/2010/main" val="26727474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4E6BCF4D-DE7D-4009-B709-32F4CBA8537A}" type="datetimeFigureOut">
              <a:rPr lang="es-AR" smtClean="0">
                <a:solidFill>
                  <a:prstClr val="white"/>
                </a:solidFill>
              </a:rPr>
              <a:pPr/>
              <a:t>25/8/2026</a:t>
            </a:fld>
            <a:endParaRPr lang="es-AR" dirty="0">
              <a:solidFill>
                <a:prstClr val="white"/>
              </a:solidFill>
            </a:endParaRPr>
          </a:p>
        </p:txBody>
      </p:sp>
      <p:sp>
        <p:nvSpPr>
          <p:cNvPr id="4" name="3 Marcador de pie de página"/>
          <p:cNvSpPr>
            <a:spLocks noGrp="1"/>
          </p:cNvSpPr>
          <p:nvPr>
            <p:ph type="ftr" sz="quarter" idx="11"/>
          </p:nvPr>
        </p:nvSpPr>
        <p:spPr/>
        <p:txBody>
          <a:bodyPr/>
          <a:lstStyle/>
          <a:p>
            <a:endParaRPr lang="es-AR" dirty="0">
              <a:solidFill>
                <a:prstClr val="white"/>
              </a:solidFill>
            </a:endParaRPr>
          </a:p>
        </p:txBody>
      </p:sp>
      <p:sp>
        <p:nvSpPr>
          <p:cNvPr id="5" name="4 Marcador de número de diapositiva"/>
          <p:cNvSpPr>
            <a:spLocks noGrp="1"/>
          </p:cNvSpPr>
          <p:nvPr>
            <p:ph type="sldNum" sz="quarter" idx="12"/>
          </p:nvPr>
        </p:nvSpPr>
        <p:spPr/>
        <p:txBody>
          <a:bodyPr/>
          <a:lstStyle/>
          <a:p>
            <a:fld id="{EE83AE29-609D-4342-9BF1-7F322A9F2639}" type="slidenum">
              <a:rPr lang="es-AR" smtClean="0">
                <a:solidFill>
                  <a:prstClr val="white"/>
                </a:solidFill>
              </a:rPr>
              <a:pPr/>
              <a:t>‹Nº›</a:t>
            </a:fld>
            <a:endParaRPr lang="es-AR" dirty="0">
              <a:solidFill>
                <a:prstClr val="white"/>
              </a:solidFill>
            </a:endParaRPr>
          </a:p>
        </p:txBody>
      </p:sp>
      <p:sp>
        <p:nvSpPr>
          <p:cNvPr id="6" name="5 Título"/>
          <p:cNvSpPr>
            <a:spLocks noGrp="1"/>
          </p:cNvSpPr>
          <p:nvPr>
            <p:ph type="title"/>
          </p:nvPr>
        </p:nvSpPr>
        <p:spPr/>
        <p:txBody>
          <a:bodyPr rtlCol="0"/>
          <a:lstStyle/>
          <a:p>
            <a:r>
              <a:rPr kumimoji="0" lang="es-ES"/>
              <a:t>Haga clic para modificar el estilo de título del patrón</a:t>
            </a:r>
            <a:endParaRPr kumimoji="0" lang="en-US"/>
          </a:p>
        </p:txBody>
      </p:sp>
    </p:spTree>
    <p:extLst>
      <p:ext uri="{BB962C8B-B14F-4D97-AF65-F5344CB8AC3E}">
        <p14:creationId xmlns:p14="http://schemas.microsoft.com/office/powerpoint/2010/main" val="266037678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3" name="2 Marcador de pie de página"/>
          <p:cNvSpPr>
            <a:spLocks noGrp="1"/>
          </p:cNvSpPr>
          <p:nvPr>
            <p:ph type="ftr" sz="quarter" idx="11"/>
          </p:nvPr>
        </p:nvSpPr>
        <p:spPr/>
        <p:txBody>
          <a:bodyPr/>
          <a:lstStyle/>
          <a:p>
            <a:endParaRPr lang="es-AR" dirty="0">
              <a:solidFill>
                <a:prstClr val="black"/>
              </a:solidFill>
            </a:endParaRPr>
          </a:p>
        </p:txBody>
      </p:sp>
      <p:sp>
        <p:nvSpPr>
          <p:cNvPr id="4" name="3 Marcador de número de diapositiva"/>
          <p:cNvSpPr>
            <a:spLocks noGrp="1"/>
          </p:cNvSpPr>
          <p:nvPr>
            <p:ph type="sldNum" sz="quarter" idx="12"/>
          </p:nvPr>
        </p:nvSpPr>
        <p:spPr/>
        <p:txBody>
          <a:bodyPr/>
          <a:lstStyle/>
          <a:p>
            <a:fld id="{EE83AE29-609D-4342-9BF1-7F322A9F2639}" type="slidenum">
              <a:rPr lang="es-AR" smtClean="0">
                <a:solidFill>
                  <a:prstClr val="black"/>
                </a:solidFill>
              </a:rPr>
              <a:pPr/>
              <a:t>‹Nº›</a:t>
            </a:fld>
            <a:endParaRPr lang="es-AR" dirty="0">
              <a:solidFill>
                <a:prstClr val="black"/>
              </a:solidFill>
            </a:endParaRPr>
          </a:p>
        </p:txBody>
      </p:sp>
    </p:spTree>
    <p:extLst>
      <p:ext uri="{BB962C8B-B14F-4D97-AF65-F5344CB8AC3E}">
        <p14:creationId xmlns:p14="http://schemas.microsoft.com/office/powerpoint/2010/main" val="3821936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6" name="5 Marcador de pie de página"/>
          <p:cNvSpPr>
            <a:spLocks noGrp="1"/>
          </p:cNvSpPr>
          <p:nvPr>
            <p:ph type="ftr" sz="quarter" idx="11"/>
          </p:nvPr>
        </p:nvSpPr>
        <p:spPr/>
        <p:txBody>
          <a:bodyPr/>
          <a:lstStyle/>
          <a:p>
            <a:endParaRPr lang="es-AR" dirty="0">
              <a:solidFill>
                <a:prstClr val="black"/>
              </a:solidFill>
            </a:endParaRPr>
          </a:p>
        </p:txBody>
      </p:sp>
      <p:sp>
        <p:nvSpPr>
          <p:cNvPr id="7" name="6 Marcador de número de diapositiva"/>
          <p:cNvSpPr>
            <a:spLocks noGrp="1"/>
          </p:cNvSpPr>
          <p:nvPr>
            <p:ph type="sldNum" sz="quarter" idx="12"/>
          </p:nvPr>
        </p:nvSpPr>
        <p:spPr/>
        <p:txBody>
          <a:bodyPr/>
          <a:lstStyle/>
          <a:p>
            <a:fld id="{EE83AE29-609D-4342-9BF1-7F322A9F2639}" type="slidenum">
              <a:rPr lang="es-AR" smtClean="0">
                <a:solidFill>
                  <a:prstClr val="black"/>
                </a:solidFill>
              </a:rPr>
              <a:pPr/>
              <a:t>‹Nº›</a:t>
            </a:fld>
            <a:endParaRPr lang="es-AR" dirty="0">
              <a:solidFill>
                <a:prstClr val="black"/>
              </a:solidFill>
            </a:endParaRPr>
          </a:p>
        </p:txBody>
      </p:sp>
    </p:spTree>
    <p:extLst>
      <p:ext uri="{BB962C8B-B14F-4D97-AF65-F5344CB8AC3E}">
        <p14:creationId xmlns:p14="http://schemas.microsoft.com/office/powerpoint/2010/main" val="213328580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dirty="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4E6BCF4D-DE7D-4009-B709-32F4CBA8537A}" type="datetimeFigureOut">
              <a:rPr lang="es-AR" smtClean="0">
                <a:solidFill>
                  <a:prstClr val="white"/>
                </a:solidFill>
              </a:rPr>
              <a:pPr/>
              <a:t>25/8/2026</a:t>
            </a:fld>
            <a:endParaRPr lang="es-AR" dirty="0">
              <a:solidFill>
                <a:prstClr val="white"/>
              </a:solidFill>
            </a:endParaRP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AR" dirty="0">
              <a:solidFill>
                <a:prstClr val="white"/>
              </a:solidFill>
            </a:endParaRP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EE83AE29-609D-4342-9BF1-7F322A9F2639}" type="slidenum">
              <a:rPr lang="es-AR" smtClean="0">
                <a:solidFill>
                  <a:prstClr val="white"/>
                </a:solidFill>
              </a:rPr>
              <a:pPr/>
              <a:t>‹Nº›</a:t>
            </a:fld>
            <a:endParaRPr lang="es-AR" dirty="0">
              <a:solidFill>
                <a:prstClr val="white"/>
              </a:solidFill>
            </a:endParaRP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white"/>
              </a:solidFill>
            </a:endParaRPr>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white"/>
              </a:solidFill>
            </a:endParaRPr>
          </a:p>
        </p:txBody>
      </p:sp>
      <p:sp>
        <p:nvSpPr>
          <p:cNvPr id="10" name="9 Triángulo rectángulo"/>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Tree>
    <p:extLst>
      <p:ext uri="{BB962C8B-B14F-4D97-AF65-F5344CB8AC3E}">
        <p14:creationId xmlns:p14="http://schemas.microsoft.com/office/powerpoint/2010/main" val="19642475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4" name="13 Triángulo rectángulo"/>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s-ES"/>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E6BCF4D-DE7D-4009-B709-32F4CBA8537A}" type="datetimeFigureOut">
              <a:rPr lang="es-AR" smtClean="0">
                <a:solidFill>
                  <a:prstClr val="black"/>
                </a:solidFill>
              </a:rPr>
              <a:pPr/>
              <a:t>25/8/2026</a:t>
            </a:fld>
            <a:endParaRPr lang="es-AR" dirty="0">
              <a:solidFill>
                <a:prstClr val="black"/>
              </a:solidFill>
            </a:endParaRP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AR" dirty="0">
              <a:solidFill>
                <a:prstClr val="black"/>
              </a:solidFill>
            </a:endParaRP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E83AE29-609D-4342-9BF1-7F322A9F2639}" type="slidenum">
              <a:rPr lang="es-AR" smtClean="0">
                <a:solidFill>
                  <a:prstClr val="black"/>
                </a:solidFill>
              </a:rPr>
              <a:pPr/>
              <a:t>‹Nº›</a:t>
            </a:fld>
            <a:endParaRPr lang="es-AR" dirty="0">
              <a:solidFill>
                <a:prstClr val="black"/>
              </a:solidFill>
            </a:endParaRPr>
          </a:p>
        </p:txBody>
      </p:sp>
    </p:spTree>
    <p:extLst>
      <p:ext uri="{BB962C8B-B14F-4D97-AF65-F5344CB8AC3E}">
        <p14:creationId xmlns:p14="http://schemas.microsoft.com/office/powerpoint/2010/main" val="1081352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br>
              <a:rPr lang="es-ES" dirty="0"/>
            </a:br>
            <a:br>
              <a:rPr lang="es-ES" dirty="0"/>
            </a:br>
            <a:r>
              <a:rPr lang="es-ES" dirty="0"/>
              <a:t>MECANICA PERICIAL 2026</a:t>
            </a:r>
            <a:endParaRPr lang="es-AR" dirty="0"/>
          </a:p>
        </p:txBody>
      </p:sp>
      <p:sp>
        <p:nvSpPr>
          <p:cNvPr id="3" name="2 Subtítulo"/>
          <p:cNvSpPr>
            <a:spLocks noGrp="1"/>
          </p:cNvSpPr>
          <p:nvPr>
            <p:ph type="subTitle" idx="1"/>
          </p:nvPr>
        </p:nvSpPr>
        <p:spPr/>
        <p:txBody>
          <a:bodyPr/>
          <a:lstStyle/>
          <a:p>
            <a:r>
              <a:rPr lang="es-ES" b="1" dirty="0">
                <a:effectLst>
                  <a:outerShdw blurRad="38100" dist="38100" dir="2700000" algn="tl">
                    <a:srgbClr val="000000">
                      <a:alpha val="43137"/>
                    </a:srgbClr>
                  </a:outerShdw>
                </a:effectLst>
              </a:rPr>
              <a:t>CARROCERIA  </a:t>
            </a:r>
            <a:endParaRPr lang="es-A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96012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noAutofit/>
          </a:bodyPr>
          <a:lstStyle/>
          <a:p>
            <a:pPr eaLnBrk="1" hangingPunct="1">
              <a:defRPr/>
            </a:pPr>
            <a:r>
              <a:rPr lang="es-ES" sz="4000" dirty="0"/>
              <a:t>Carrocería  con plataforma-chasis</a:t>
            </a:r>
          </a:p>
        </p:txBody>
      </p:sp>
      <p:sp>
        <p:nvSpPr>
          <p:cNvPr id="16387" name="Rectangle 3"/>
          <p:cNvSpPr>
            <a:spLocks noGrp="1" noChangeArrowheads="1"/>
          </p:cNvSpPr>
          <p:nvPr>
            <p:ph type="body" idx="1"/>
          </p:nvPr>
        </p:nvSpPr>
        <p:spPr/>
        <p:txBody>
          <a:bodyPr/>
          <a:lstStyle/>
          <a:p>
            <a:pPr eaLnBrk="1" hangingPunct="1">
              <a:defRPr/>
            </a:pPr>
            <a:r>
              <a:rPr lang="es-ES" sz="4000" b="1" dirty="0"/>
              <a:t>En general, se utiliza para automóviles que habitualmente han de soportar cargas y esfuerzos elevados, tal como es el caso de las furgonetas, furgones y el todo terreno.</a:t>
            </a:r>
          </a:p>
        </p:txBody>
      </p:sp>
    </p:spTree>
    <p:extLst>
      <p:ext uri="{BB962C8B-B14F-4D97-AF65-F5344CB8AC3E}">
        <p14:creationId xmlns:p14="http://schemas.microsoft.com/office/powerpoint/2010/main" val="3721171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457200" y="0"/>
            <a:ext cx="8229600" cy="1196975"/>
          </a:xfrm>
        </p:spPr>
        <p:txBody>
          <a:bodyPr>
            <a:normAutofit fontScale="90000"/>
          </a:bodyPr>
          <a:lstStyle/>
          <a:p>
            <a:pPr eaLnBrk="1" hangingPunct="1">
              <a:defRPr/>
            </a:pPr>
            <a:r>
              <a:rPr lang="es-ES" sz="4000" dirty="0"/>
              <a:t>Carrocería </a:t>
            </a:r>
            <a:r>
              <a:rPr lang="es-ES" sz="4000" dirty="0" err="1"/>
              <a:t>Autoportante</a:t>
            </a:r>
            <a:r>
              <a:rPr lang="es-ES" sz="4000" dirty="0"/>
              <a:t> o monocasco</a:t>
            </a:r>
          </a:p>
        </p:txBody>
      </p:sp>
      <p:sp>
        <p:nvSpPr>
          <p:cNvPr id="17411" name="Rectangle 3"/>
          <p:cNvSpPr>
            <a:spLocks noGrp="1" noChangeArrowheads="1"/>
          </p:cNvSpPr>
          <p:nvPr>
            <p:ph type="body" idx="1"/>
          </p:nvPr>
        </p:nvSpPr>
        <p:spPr>
          <a:xfrm>
            <a:off x="468313" y="1125538"/>
            <a:ext cx="8229600" cy="5029200"/>
          </a:xfrm>
        </p:spPr>
        <p:txBody>
          <a:bodyPr>
            <a:normAutofit fontScale="92500" lnSpcReduction="20000"/>
          </a:bodyPr>
          <a:lstStyle/>
          <a:p>
            <a:pPr eaLnBrk="1" hangingPunct="1">
              <a:defRPr/>
            </a:pPr>
            <a:r>
              <a:rPr lang="es-ES" sz="3600" b="1" dirty="0"/>
              <a:t>Esta configuración es la mas utilizada por lodos fabricantes de automóviles. En su diseño, se parte del concepto de hacer una estructura metálica envolvente constituida por la unión de elementos de chapa de diferentes formas y espesores, es decir, hacer una caja resistente que a su vez se soporte a si misma y a los elementos mecánicos que se fijen sobre ella.</a:t>
            </a:r>
          </a:p>
        </p:txBody>
      </p:sp>
    </p:spTree>
    <p:extLst>
      <p:ext uri="{BB962C8B-B14F-4D97-AF65-F5344CB8AC3E}">
        <p14:creationId xmlns:p14="http://schemas.microsoft.com/office/powerpoint/2010/main" val="1703606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defRPr/>
            </a:pPr>
            <a:r>
              <a:rPr lang="es-ES"/>
              <a:t>Ventajas de esta carrocería</a:t>
            </a:r>
          </a:p>
        </p:txBody>
      </p:sp>
      <p:sp>
        <p:nvSpPr>
          <p:cNvPr id="18435" name="Rectangle 3"/>
          <p:cNvSpPr>
            <a:spLocks noGrp="1" noChangeArrowheads="1"/>
          </p:cNvSpPr>
          <p:nvPr>
            <p:ph type="body" idx="1"/>
          </p:nvPr>
        </p:nvSpPr>
        <p:spPr>
          <a:xfrm>
            <a:off x="395288" y="1628775"/>
            <a:ext cx="8229600" cy="4525963"/>
          </a:xfrm>
        </p:spPr>
        <p:txBody>
          <a:bodyPr>
            <a:normAutofit fontScale="92500"/>
          </a:bodyPr>
          <a:lstStyle/>
          <a:p>
            <a:pPr eaLnBrk="1" hangingPunct="1">
              <a:defRPr/>
            </a:pPr>
            <a:r>
              <a:rPr lang="es-ES" sz="3600" b="1"/>
              <a:t>dotan al vehiculo de una gran ligereza, estabilidad y rigidez.</a:t>
            </a:r>
          </a:p>
          <a:p>
            <a:pPr eaLnBrk="1" hangingPunct="1">
              <a:defRPr/>
            </a:pPr>
            <a:r>
              <a:rPr lang="es-ES" sz="3600" b="1"/>
              <a:t>Facilitan la fabricación en serie, lo que repercute en una mayor perfección en su fabricación.</a:t>
            </a:r>
          </a:p>
          <a:p>
            <a:pPr eaLnBrk="1" hangingPunct="1">
              <a:defRPr/>
            </a:pPr>
            <a:r>
              <a:rPr lang="es-ES" sz="3600" b="1"/>
              <a:t>Tienen el centro de gravedad mas bajo, por lo que mejoran la estabilidad de la marcha del vehiculo.</a:t>
            </a:r>
          </a:p>
          <a:p>
            <a:pPr eaLnBrk="1" hangingPunct="1">
              <a:defRPr/>
            </a:pPr>
            <a:endParaRPr lang="es-ES" sz="3600" b="1"/>
          </a:p>
        </p:txBody>
      </p:sp>
    </p:spTree>
    <p:extLst>
      <p:ext uri="{BB962C8B-B14F-4D97-AF65-F5344CB8AC3E}">
        <p14:creationId xmlns:p14="http://schemas.microsoft.com/office/powerpoint/2010/main" val="291580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normAutofit fontScale="90000"/>
          </a:bodyPr>
          <a:lstStyle/>
          <a:p>
            <a:pPr eaLnBrk="1" hangingPunct="1">
              <a:defRPr/>
            </a:pPr>
            <a:r>
              <a:rPr lang="es-ES" sz="4000" dirty="0"/>
              <a:t>Clasificación de carrocería </a:t>
            </a:r>
            <a:r>
              <a:rPr lang="es-ES" sz="4000" dirty="0" err="1"/>
              <a:t>autoportante</a:t>
            </a:r>
            <a:endParaRPr lang="es-ES" sz="4000" dirty="0"/>
          </a:p>
        </p:txBody>
      </p:sp>
      <p:sp>
        <p:nvSpPr>
          <p:cNvPr id="15363" name="Rectangle 10"/>
          <p:cNvSpPr>
            <a:spLocks noChangeArrowheads="1"/>
          </p:cNvSpPr>
          <p:nvPr/>
        </p:nvSpPr>
        <p:spPr bwMode="auto">
          <a:xfrm>
            <a:off x="611188" y="1655197"/>
            <a:ext cx="7921625"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 sz="3600" b="1" u="sng" dirty="0">
                <a:latin typeface="Garamond" pitchFamily="18" charset="0"/>
              </a:rPr>
              <a:t>Carrocería </a:t>
            </a:r>
            <a:r>
              <a:rPr lang="es-ES" sz="3600" b="1" u="sng" dirty="0" err="1">
                <a:latin typeface="Garamond" pitchFamily="18" charset="0"/>
              </a:rPr>
              <a:t>autoportante</a:t>
            </a:r>
            <a:r>
              <a:rPr lang="es-ES" sz="3600" b="1" u="sng" dirty="0">
                <a:latin typeface="Garamond" pitchFamily="18" charset="0"/>
              </a:rPr>
              <a:t> con elementos desmontables.</a:t>
            </a:r>
            <a:r>
              <a:rPr lang="es-ES" sz="3600" b="1" dirty="0">
                <a:latin typeface="Garamond" pitchFamily="18" charset="0"/>
              </a:rPr>
              <a:t>  El diseño de este tipo de carrocería permite que aquellas piezas que, por lo general, suelen sufrir golpes con mas frecuencia, tales como: las puertas, tapa del baúl , capó, guardabarros delanteros,  paragolpes, etc.; sean fácilmente desmontables.</a:t>
            </a:r>
          </a:p>
          <a:p>
            <a:pPr algn="ctr" eaLnBrk="0" hangingPunct="0"/>
            <a:endParaRPr lang="es-ES" sz="4000" b="1" dirty="0">
              <a:latin typeface="Arial" charset="0"/>
            </a:endParaRPr>
          </a:p>
        </p:txBody>
      </p:sp>
    </p:spTree>
    <p:extLst>
      <p:ext uri="{BB962C8B-B14F-4D97-AF65-F5344CB8AC3E}">
        <p14:creationId xmlns:p14="http://schemas.microsoft.com/office/powerpoint/2010/main" val="4279480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539750" y="549275"/>
            <a:ext cx="8229600" cy="5749925"/>
          </a:xfrm>
        </p:spPr>
        <p:txBody>
          <a:bodyPr/>
          <a:lstStyle/>
          <a:p>
            <a:pPr eaLnBrk="1" hangingPunct="1">
              <a:lnSpc>
                <a:spcPct val="90000"/>
              </a:lnSpc>
              <a:buFont typeface="Symbol" pitchFamily="18" charset="2"/>
              <a:buNone/>
              <a:defRPr/>
            </a:pPr>
            <a:r>
              <a:rPr lang="es-ES" sz="4400" b="1" u="sng"/>
              <a:t>Carrocería autoportante unida por soldadura (monocasco</a:t>
            </a:r>
            <a:r>
              <a:rPr lang="es-ES" b="1" u="sng"/>
              <a:t>).</a:t>
            </a:r>
            <a:r>
              <a:rPr lang="es-ES" b="1"/>
              <a:t> Es una variedad de carrocería autoportante, en la que el numero de las piezas desmontables esta reducida al máximo: capó, puertas, y tapa de maletero, para conseguir una configuración lo mas compacta posible. El suelo de la caja al estar  fuertemente unido al resto del monocasco, hace que este participe en todos los esfuerzos, proporcionando la resistencia necesaria a todos los elementos que forman el conjunto.</a:t>
            </a:r>
          </a:p>
          <a:p>
            <a:pPr eaLnBrk="1" hangingPunct="1">
              <a:lnSpc>
                <a:spcPct val="90000"/>
              </a:lnSpc>
              <a:defRPr/>
            </a:pPr>
            <a:endParaRPr lang="es-ES" b="1"/>
          </a:p>
        </p:txBody>
      </p:sp>
    </p:spTree>
    <p:extLst>
      <p:ext uri="{BB962C8B-B14F-4D97-AF65-F5344CB8AC3E}">
        <p14:creationId xmlns:p14="http://schemas.microsoft.com/office/powerpoint/2010/main" val="502061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defRPr/>
            </a:pPr>
            <a:r>
              <a:rPr lang="es-ES"/>
              <a:t>Carrocería Monocasco</a:t>
            </a:r>
          </a:p>
        </p:txBody>
      </p:sp>
      <p:pic>
        <p:nvPicPr>
          <p:cNvPr id="17411"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11560" y="1196752"/>
            <a:ext cx="7777163" cy="4537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11510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normAutofit fontScale="90000"/>
          </a:bodyPr>
          <a:lstStyle/>
          <a:p>
            <a:pPr eaLnBrk="1" hangingPunct="1">
              <a:defRPr/>
            </a:pPr>
            <a:r>
              <a:rPr lang="es-ES" sz="4000"/>
              <a:t>Constitución de una carrocería autoportantes</a:t>
            </a:r>
          </a:p>
        </p:txBody>
      </p:sp>
      <p:sp>
        <p:nvSpPr>
          <p:cNvPr id="24579" name="Rectangle 3"/>
          <p:cNvSpPr>
            <a:spLocks noGrp="1" noChangeArrowheads="1"/>
          </p:cNvSpPr>
          <p:nvPr>
            <p:ph type="body" idx="1"/>
          </p:nvPr>
        </p:nvSpPr>
        <p:spPr/>
        <p:txBody>
          <a:bodyPr/>
          <a:lstStyle/>
          <a:p>
            <a:pPr eaLnBrk="1" hangingPunct="1">
              <a:buFont typeface="Wingdings" pitchFamily="2" charset="2"/>
              <a:buNone/>
              <a:defRPr/>
            </a:pPr>
            <a:r>
              <a:rPr lang="es-ES" sz="4000" b="1"/>
              <a:t>Esta constituida por una gran cantidad de piezas de chapa unidas entre si para transmitir los esfuerzos y proporcionar rigidez y resistencia a todo el conjunto. </a:t>
            </a:r>
          </a:p>
        </p:txBody>
      </p:sp>
    </p:spTree>
    <p:extLst>
      <p:ext uri="{BB962C8B-B14F-4D97-AF65-F5344CB8AC3E}">
        <p14:creationId xmlns:p14="http://schemas.microsoft.com/office/powerpoint/2010/main" val="2816617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p:txBody>
          <a:bodyPr/>
          <a:lstStyle/>
          <a:p>
            <a:pPr eaLnBrk="1" hangingPunct="1">
              <a:buFont typeface="Wingdings" pitchFamily="2" charset="2"/>
              <a:buNone/>
              <a:defRPr/>
            </a:pPr>
            <a:r>
              <a:rPr lang="es-ES" sz="4000" b="1"/>
              <a:t>Estas piezas pueden agruparse de forma diferente en función del criterio que se utilice para su clasificación, entre los mas habituales se puede citar:</a:t>
            </a:r>
          </a:p>
          <a:p>
            <a:pPr eaLnBrk="1" hangingPunct="1">
              <a:defRPr/>
            </a:pPr>
            <a:endParaRPr lang="es-ES" sz="4000" b="1"/>
          </a:p>
        </p:txBody>
      </p:sp>
    </p:spTree>
    <p:extLst>
      <p:ext uri="{BB962C8B-B14F-4D97-AF65-F5344CB8AC3E}">
        <p14:creationId xmlns:p14="http://schemas.microsoft.com/office/powerpoint/2010/main" val="4098091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normAutofit fontScale="90000"/>
          </a:bodyPr>
          <a:lstStyle/>
          <a:p>
            <a:pPr eaLnBrk="1" hangingPunct="1">
              <a:defRPr/>
            </a:pPr>
            <a:r>
              <a:rPr lang="es-ES" sz="4000"/>
              <a:t>Según la función que desempeñen:</a:t>
            </a:r>
          </a:p>
        </p:txBody>
      </p:sp>
      <p:sp>
        <p:nvSpPr>
          <p:cNvPr id="26627" name="Rectangle 3"/>
          <p:cNvSpPr>
            <a:spLocks noGrp="1" noChangeArrowheads="1"/>
          </p:cNvSpPr>
          <p:nvPr>
            <p:ph type="body" idx="1"/>
          </p:nvPr>
        </p:nvSpPr>
        <p:spPr/>
        <p:txBody>
          <a:bodyPr>
            <a:normAutofit fontScale="92500" lnSpcReduction="10000"/>
          </a:bodyPr>
          <a:lstStyle/>
          <a:p>
            <a:pPr lvl="1" eaLnBrk="1" hangingPunct="1">
              <a:lnSpc>
                <a:spcPct val="80000"/>
              </a:lnSpc>
              <a:defRPr/>
            </a:pPr>
            <a:r>
              <a:rPr lang="es-ES" sz="3600" u="sng" dirty="0"/>
              <a:t>Elementos estructurales</a:t>
            </a:r>
            <a:r>
              <a:rPr lang="es-ES" sz="3600" dirty="0"/>
              <a:t>.  Son aquellos que  conforman la estructura resistente a las exigencias  de flexión y torsión, y forman también, la base de anclajes para las estructuras metálicas.</a:t>
            </a:r>
          </a:p>
          <a:p>
            <a:pPr lvl="1" eaLnBrk="1" hangingPunct="1">
              <a:lnSpc>
                <a:spcPct val="80000"/>
              </a:lnSpc>
              <a:defRPr/>
            </a:pPr>
            <a:r>
              <a:rPr lang="es-ES" sz="3600" u="sng" dirty="0"/>
              <a:t>Elementos de Revestimiento.</a:t>
            </a:r>
            <a:r>
              <a:rPr lang="es-ES" sz="3600" dirty="0"/>
              <a:t>  Son los que confieren al vehículo su forma externa característica, determinando la línea estética del mismo.</a:t>
            </a:r>
          </a:p>
          <a:p>
            <a:pPr eaLnBrk="1" hangingPunct="1">
              <a:lnSpc>
                <a:spcPct val="80000"/>
              </a:lnSpc>
              <a:buFont typeface="Wingdings" pitchFamily="2" charset="2"/>
              <a:buNone/>
              <a:defRPr/>
            </a:pPr>
            <a:r>
              <a:rPr lang="es-ES" sz="2000" dirty="0"/>
              <a:t> </a:t>
            </a:r>
          </a:p>
        </p:txBody>
      </p:sp>
    </p:spTree>
    <p:extLst>
      <p:ext uri="{BB962C8B-B14F-4D97-AF65-F5344CB8AC3E}">
        <p14:creationId xmlns:p14="http://schemas.microsoft.com/office/powerpoint/2010/main" val="64275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normAutofit/>
          </a:bodyPr>
          <a:lstStyle/>
          <a:p>
            <a:pPr eaLnBrk="1" hangingPunct="1">
              <a:defRPr/>
            </a:pPr>
            <a:r>
              <a:rPr lang="es-ES" sz="4000" dirty="0"/>
              <a:t>Según la posición que ocupen</a:t>
            </a:r>
            <a:r>
              <a:rPr lang="es-ES" dirty="0"/>
              <a:t>:</a:t>
            </a:r>
          </a:p>
        </p:txBody>
      </p:sp>
      <p:sp>
        <p:nvSpPr>
          <p:cNvPr id="27651" name="Rectangle 3"/>
          <p:cNvSpPr>
            <a:spLocks noGrp="1" noChangeArrowheads="1"/>
          </p:cNvSpPr>
          <p:nvPr>
            <p:ph type="body" idx="1"/>
          </p:nvPr>
        </p:nvSpPr>
        <p:spPr>
          <a:xfrm>
            <a:off x="468313" y="1628775"/>
            <a:ext cx="8229600" cy="4525963"/>
          </a:xfrm>
        </p:spPr>
        <p:txBody>
          <a:bodyPr>
            <a:normAutofit lnSpcReduction="10000"/>
          </a:bodyPr>
          <a:lstStyle/>
          <a:p>
            <a:pPr lvl="1" eaLnBrk="1" hangingPunct="1">
              <a:defRPr/>
            </a:pPr>
            <a:r>
              <a:rPr lang="es-ES" sz="4000" b="1" u="sng" dirty="0"/>
              <a:t>Elementos externos</a:t>
            </a:r>
            <a:r>
              <a:rPr lang="es-ES" sz="4000" b="1" dirty="0"/>
              <a:t>.</a:t>
            </a:r>
            <a:r>
              <a:rPr lang="es-ES" sz="3200" dirty="0"/>
              <a:t> </a:t>
            </a:r>
            <a:r>
              <a:rPr lang="es-ES" sz="3200" b="1" dirty="0"/>
              <a:t>Son generalmente elementos de revestimiento. Determinan en gran medida el coeficiente aerodinámico del vehículo, se puede considerar elementos exteriores a: cristales, parabrisas, paragolpes, faros traseros, ópticas, faros auxiliares, alerones, espejos, neumáticos, etc.</a:t>
            </a:r>
          </a:p>
        </p:txBody>
      </p:sp>
    </p:spTree>
    <p:extLst>
      <p:ext uri="{BB962C8B-B14F-4D97-AF65-F5344CB8AC3E}">
        <p14:creationId xmlns:p14="http://schemas.microsoft.com/office/powerpoint/2010/main" val="2233291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Rot="1" noChangeArrowheads="1"/>
          </p:cNvSpPr>
          <p:nvPr>
            <p:ph type="ctrTitle" idx="4294967295"/>
          </p:nvPr>
        </p:nvSpPr>
        <p:spPr>
          <a:xfrm>
            <a:off x="0" y="2968625"/>
            <a:ext cx="9144000" cy="3889375"/>
          </a:xfrm>
        </p:spPr>
        <p:txBody>
          <a:bodyPr/>
          <a:lstStyle/>
          <a:p>
            <a:pPr eaLnBrk="1" hangingPunct="1">
              <a:defRPr/>
            </a:pPr>
            <a:r>
              <a:rPr lang="es-ES" sz="6000" dirty="0"/>
              <a:t>        CARROCERIA</a:t>
            </a:r>
          </a:p>
        </p:txBody>
      </p:sp>
      <p:pic>
        <p:nvPicPr>
          <p:cNvPr id="3075" name="Picture 10"/>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042988" y="692150"/>
            <a:ext cx="7056437" cy="3816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99988037"/>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768" decel="100000"/>
                                        <p:tgtEl>
                                          <p:spTgt spid="2050"/>
                                        </p:tgtEl>
                                      </p:cBhvr>
                                    </p:animEffect>
                                    <p:animScale>
                                      <p:cBhvr>
                                        <p:cTn id="8" dur="768" decel="100000"/>
                                        <p:tgtEl>
                                          <p:spTgt spid="2050"/>
                                        </p:tgtEl>
                                      </p:cBhvr>
                                      <p:from x="10000" y="10000"/>
                                      <p:to x="200000" y="450000"/>
                                    </p:animScale>
                                    <p:animScale>
                                      <p:cBhvr>
                                        <p:cTn id="9" dur="1230" accel="100000" fill="hold">
                                          <p:stCondLst>
                                            <p:cond delay="768"/>
                                          </p:stCondLst>
                                        </p:cTn>
                                        <p:tgtEl>
                                          <p:spTgt spid="2050"/>
                                        </p:tgtEl>
                                      </p:cBhvr>
                                      <p:from x="200000" y="450000"/>
                                      <p:to x="100000" y="100000"/>
                                    </p:animScale>
                                    <p:set>
                                      <p:cBhvr>
                                        <p:cTn id="10" dur="768" fill="hold"/>
                                        <p:tgtEl>
                                          <p:spTgt spid="2050"/>
                                        </p:tgtEl>
                                        <p:attrNameLst>
                                          <p:attrName>ppt_x</p:attrName>
                                        </p:attrNameLst>
                                      </p:cBhvr>
                                      <p:to>
                                        <p:strVal val="(0.5)"/>
                                      </p:to>
                                    </p:set>
                                    <p:anim from="(0.5)" to="(#ppt_x)" calcmode="lin" valueType="num">
                                      <p:cBhvr>
                                        <p:cTn id="11" dur="1230" accel="100000" fill="hold">
                                          <p:stCondLst>
                                            <p:cond delay="768"/>
                                          </p:stCondLst>
                                        </p:cTn>
                                        <p:tgtEl>
                                          <p:spTgt spid="2050"/>
                                        </p:tgtEl>
                                        <p:attrNameLst>
                                          <p:attrName>ppt_x</p:attrName>
                                        </p:attrNameLst>
                                      </p:cBhvr>
                                    </p:anim>
                                    <p:set>
                                      <p:cBhvr>
                                        <p:cTn id="12" dur="768" fill="hold"/>
                                        <p:tgtEl>
                                          <p:spTgt spid="2050"/>
                                        </p:tgtEl>
                                        <p:attrNameLst>
                                          <p:attrName>ppt_y</p:attrName>
                                        </p:attrNameLst>
                                      </p:cBhvr>
                                      <p:to>
                                        <p:strVal val="(#ppt_y+0.4)"/>
                                      </p:to>
                                    </p:set>
                                    <p:anim from="(#ppt_y+0.4)" to="(#ppt_y)" calcmode="lin" valueType="num">
                                      <p:cBhvr>
                                        <p:cTn id="13" dur="1230" accel="100000" fill="hold">
                                          <p:stCondLst>
                                            <p:cond delay="768"/>
                                          </p:stCondLst>
                                        </p:cTn>
                                        <p:tgtEl>
                                          <p:spTgt spid="205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nodeType="clickEffect">
                                  <p:stCondLst>
                                    <p:cond delay="0"/>
                                  </p:stCondLst>
                                  <p:childTnLst>
                                    <p:set>
                                      <p:cBhvr>
                                        <p:cTn id="17" dur="1" fill="hold">
                                          <p:stCondLst>
                                            <p:cond delay="0"/>
                                          </p:stCondLst>
                                        </p:cTn>
                                        <p:tgtEl>
                                          <p:spTgt spid="3075"/>
                                        </p:tgtEl>
                                        <p:attrNameLst>
                                          <p:attrName>style.visibility</p:attrName>
                                        </p:attrNameLst>
                                      </p:cBhvr>
                                      <p:to>
                                        <p:strVal val="visible"/>
                                      </p:to>
                                    </p:set>
                                    <p:anim calcmode="lin" valueType="num">
                                      <p:cBhvr>
                                        <p:cTn id="18" dur="500" fill="hold"/>
                                        <p:tgtEl>
                                          <p:spTgt spid="3075"/>
                                        </p:tgtEl>
                                        <p:attrNameLst>
                                          <p:attrName>ppt_w</p:attrName>
                                        </p:attrNameLst>
                                      </p:cBhvr>
                                      <p:tavLst>
                                        <p:tav tm="0">
                                          <p:val>
                                            <p:fltVal val="0"/>
                                          </p:val>
                                        </p:tav>
                                        <p:tav tm="100000">
                                          <p:val>
                                            <p:strVal val="#ppt_w"/>
                                          </p:val>
                                        </p:tav>
                                      </p:tavLst>
                                    </p:anim>
                                    <p:anim calcmode="lin" valueType="num">
                                      <p:cBhvr>
                                        <p:cTn id="19" dur="500" fill="hold"/>
                                        <p:tgtEl>
                                          <p:spTgt spid="3075"/>
                                        </p:tgtEl>
                                        <p:attrNameLst>
                                          <p:attrName>ppt_h</p:attrName>
                                        </p:attrNameLst>
                                      </p:cBhvr>
                                      <p:tavLst>
                                        <p:tav tm="0">
                                          <p:val>
                                            <p:fltVal val="0"/>
                                          </p:val>
                                        </p:tav>
                                        <p:tav tm="100000">
                                          <p:val>
                                            <p:strVal val="#ppt_h"/>
                                          </p:val>
                                        </p:tav>
                                      </p:tavLst>
                                    </p:anim>
                                    <p:animEffect transition="in" filter="fade">
                                      <p:cBhvr>
                                        <p:cTn id="2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p:txBody>
          <a:bodyPr/>
          <a:lstStyle/>
          <a:p>
            <a:pPr eaLnBrk="1" hangingPunct="1">
              <a:defRPr/>
            </a:pPr>
            <a:r>
              <a:rPr lang="es-ES" sz="4000" b="1" u="sng"/>
              <a:t>Elementos internos</a:t>
            </a:r>
            <a:r>
              <a:rPr lang="es-ES" b="1"/>
              <a:t>.</a:t>
            </a:r>
            <a:r>
              <a:rPr lang="es-ES"/>
              <a:t> </a:t>
            </a:r>
            <a:r>
              <a:rPr lang="es-ES" b="1"/>
              <a:t>Habitualmente son elementos estructurales. Sus formas y diseño responden a funciones exclusivas de resistencia.</a:t>
            </a:r>
          </a:p>
        </p:txBody>
      </p:sp>
    </p:spTree>
    <p:extLst>
      <p:ext uri="{BB962C8B-B14F-4D97-AF65-F5344CB8AC3E}">
        <p14:creationId xmlns:p14="http://schemas.microsoft.com/office/powerpoint/2010/main" val="2490603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p:txBody>
          <a:bodyPr>
            <a:normAutofit fontScale="90000"/>
          </a:bodyPr>
          <a:lstStyle/>
          <a:p>
            <a:pPr eaLnBrk="1" hangingPunct="1">
              <a:defRPr/>
            </a:pPr>
            <a:r>
              <a:rPr lang="es-ES" sz="4000"/>
              <a:t>Según la forma de fijación de los elementos externos de la carrocería</a:t>
            </a:r>
          </a:p>
        </p:txBody>
      </p:sp>
      <p:sp>
        <p:nvSpPr>
          <p:cNvPr id="29699" name="Rectangle 3"/>
          <p:cNvSpPr>
            <a:spLocks noGrp="1" noChangeArrowheads="1"/>
          </p:cNvSpPr>
          <p:nvPr>
            <p:ph type="body" idx="1"/>
          </p:nvPr>
        </p:nvSpPr>
        <p:spPr>
          <a:xfrm>
            <a:off x="468313" y="1557338"/>
            <a:ext cx="8229600" cy="4525962"/>
          </a:xfrm>
        </p:spPr>
        <p:txBody>
          <a:bodyPr>
            <a:normAutofit fontScale="92500"/>
          </a:bodyPr>
          <a:lstStyle/>
          <a:p>
            <a:pPr lvl="1" eaLnBrk="1" hangingPunct="1">
              <a:lnSpc>
                <a:spcPct val="90000"/>
              </a:lnSpc>
              <a:defRPr/>
            </a:pPr>
            <a:r>
              <a:rPr lang="es-ES" sz="4000" b="1" u="sng" dirty="0"/>
              <a:t>Elementos fijos</a:t>
            </a:r>
            <a:r>
              <a:rPr lang="es-ES" sz="4000" dirty="0"/>
              <a:t>.</a:t>
            </a:r>
            <a:r>
              <a:rPr lang="es-ES" sz="3600" dirty="0"/>
              <a:t>  Son aquellos que, generalmente, se unen mediante procesos de soldadura o pegamentos estructurales. Forman, básicamente, la parte  estructural de la carrocería  y conforman la parte del habitáculo y la zona de anclaje de los elementos mecánicos en el vano motor.</a:t>
            </a:r>
          </a:p>
        </p:txBody>
      </p:sp>
    </p:spTree>
    <p:extLst>
      <p:ext uri="{BB962C8B-B14F-4D97-AF65-F5344CB8AC3E}">
        <p14:creationId xmlns:p14="http://schemas.microsoft.com/office/powerpoint/2010/main" val="3638251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p:txBody>
          <a:bodyPr/>
          <a:lstStyle/>
          <a:p>
            <a:pPr lvl="4" eaLnBrk="1" hangingPunct="1">
              <a:defRPr/>
            </a:pPr>
            <a:r>
              <a:rPr lang="es-ES" sz="4000" b="1" u="sng" dirty="0"/>
              <a:t>Elementos amovibles</a:t>
            </a:r>
            <a:r>
              <a:rPr lang="es-ES" sz="3600" b="1" u="sng" dirty="0"/>
              <a:t>.</a:t>
            </a:r>
            <a:r>
              <a:rPr lang="es-ES" sz="3600" dirty="0"/>
              <a:t> Se denominan así por ir unidos mediante pasadores, tornillos y tuercas (puertas, guardabarros, paragolpes, portones, capos, etc.).</a:t>
            </a:r>
          </a:p>
          <a:p>
            <a:pPr eaLnBrk="1" hangingPunct="1">
              <a:defRPr/>
            </a:pPr>
            <a:endParaRPr lang="es-ES" sz="3600" dirty="0"/>
          </a:p>
        </p:txBody>
      </p:sp>
    </p:spTree>
    <p:extLst>
      <p:ext uri="{BB962C8B-B14F-4D97-AF65-F5344CB8AC3E}">
        <p14:creationId xmlns:p14="http://schemas.microsoft.com/office/powerpoint/2010/main" val="3945063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C0CD839-17FF-4C73-B616-2712BE8E97AB}"/>
              </a:ext>
            </a:extLst>
          </p:cNvPr>
          <p:cNvSpPr>
            <a:spLocks noGrp="1"/>
          </p:cNvSpPr>
          <p:nvPr>
            <p:ph type="title"/>
          </p:nvPr>
        </p:nvSpPr>
        <p:spPr/>
        <p:txBody>
          <a:bodyPr/>
          <a:lstStyle/>
          <a:p>
            <a:pPr algn="ctr"/>
            <a:r>
              <a:rPr lang="es-ES" dirty="0"/>
              <a:t>LATERAL DERECHO </a:t>
            </a:r>
          </a:p>
        </p:txBody>
      </p:sp>
      <p:pic>
        <p:nvPicPr>
          <p:cNvPr id="5" name="Imagen 4">
            <a:extLst>
              <a:ext uri="{FF2B5EF4-FFF2-40B4-BE49-F238E27FC236}">
                <a16:creationId xmlns:a16="http://schemas.microsoft.com/office/drawing/2014/main" id="{7143BE02-3C24-4A86-87B7-6E98CB48B93C}"/>
              </a:ext>
            </a:extLst>
          </p:cNvPr>
          <p:cNvPicPr>
            <a:picLocks noChangeAspect="1"/>
          </p:cNvPicPr>
          <p:nvPr/>
        </p:nvPicPr>
        <p:blipFill rotWithShape="1">
          <a:blip r:embed="rId2"/>
          <a:srcRect l="1741" t="1311" r="36687" b="67961"/>
          <a:stretch/>
        </p:blipFill>
        <p:spPr>
          <a:xfrm>
            <a:off x="629562" y="2135233"/>
            <a:ext cx="7884876" cy="3181954"/>
          </a:xfrm>
          <a:prstGeom prst="rect">
            <a:avLst/>
          </a:prstGeom>
        </p:spPr>
      </p:pic>
      <p:cxnSp>
        <p:nvCxnSpPr>
          <p:cNvPr id="7" name="Conector recto 6">
            <a:extLst>
              <a:ext uri="{FF2B5EF4-FFF2-40B4-BE49-F238E27FC236}">
                <a16:creationId xmlns:a16="http://schemas.microsoft.com/office/drawing/2014/main" id="{93B50C01-957C-47A2-9C5D-3C95C6614931}"/>
              </a:ext>
            </a:extLst>
          </p:cNvPr>
          <p:cNvCxnSpPr>
            <a:cxnSpLocks/>
          </p:cNvCxnSpPr>
          <p:nvPr/>
        </p:nvCxnSpPr>
        <p:spPr>
          <a:xfrm>
            <a:off x="5940152" y="5085184"/>
            <a:ext cx="2088232"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2C211FA7-1942-488C-81C0-DCB5859B0291}"/>
              </a:ext>
            </a:extLst>
          </p:cNvPr>
          <p:cNvCxnSpPr>
            <a:cxnSpLocks/>
          </p:cNvCxnSpPr>
          <p:nvPr/>
        </p:nvCxnSpPr>
        <p:spPr>
          <a:xfrm>
            <a:off x="3131840" y="5445224"/>
            <a:ext cx="2808312"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423AAE80-8610-4045-8964-13314E1B8027}"/>
              </a:ext>
            </a:extLst>
          </p:cNvPr>
          <p:cNvCxnSpPr>
            <a:cxnSpLocks/>
          </p:cNvCxnSpPr>
          <p:nvPr/>
        </p:nvCxnSpPr>
        <p:spPr>
          <a:xfrm>
            <a:off x="1115616" y="5085184"/>
            <a:ext cx="205222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304C7552-E4D8-48B0-AEA1-AD8264588FE8}"/>
              </a:ext>
            </a:extLst>
          </p:cNvPr>
          <p:cNvCxnSpPr/>
          <p:nvPr/>
        </p:nvCxnSpPr>
        <p:spPr>
          <a:xfrm>
            <a:off x="971600" y="6021288"/>
            <a:ext cx="7056784"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7E99C9F4-2BE6-4FE2-A25F-2CF201C770E5}"/>
              </a:ext>
            </a:extLst>
          </p:cNvPr>
          <p:cNvSpPr txBox="1"/>
          <p:nvPr/>
        </p:nvSpPr>
        <p:spPr>
          <a:xfrm>
            <a:off x="6063567" y="5114051"/>
            <a:ext cx="1964817" cy="369332"/>
          </a:xfrm>
          <a:prstGeom prst="rect">
            <a:avLst/>
          </a:prstGeom>
          <a:noFill/>
        </p:spPr>
        <p:txBody>
          <a:bodyPr wrap="square" rtlCol="0">
            <a:spAutoFit/>
          </a:bodyPr>
          <a:lstStyle/>
          <a:p>
            <a:r>
              <a:rPr lang="es-ES" dirty="0">
                <a:latin typeface="Arial Black" panose="020B0A04020102020204" pitchFamily="34" charset="0"/>
              </a:rPr>
              <a:t>Sector inicial </a:t>
            </a:r>
          </a:p>
        </p:txBody>
      </p:sp>
      <p:sp>
        <p:nvSpPr>
          <p:cNvPr id="18" name="CuadroTexto 17">
            <a:extLst>
              <a:ext uri="{FF2B5EF4-FFF2-40B4-BE49-F238E27FC236}">
                <a16:creationId xmlns:a16="http://schemas.microsoft.com/office/drawing/2014/main" id="{F4D72D87-1C3F-4F47-AD50-206B53BEE7A2}"/>
              </a:ext>
            </a:extLst>
          </p:cNvPr>
          <p:cNvSpPr txBox="1"/>
          <p:nvPr/>
        </p:nvSpPr>
        <p:spPr>
          <a:xfrm>
            <a:off x="3450658" y="5506715"/>
            <a:ext cx="1964817" cy="369332"/>
          </a:xfrm>
          <a:prstGeom prst="rect">
            <a:avLst/>
          </a:prstGeom>
          <a:noFill/>
        </p:spPr>
        <p:txBody>
          <a:bodyPr wrap="square" rtlCol="0">
            <a:spAutoFit/>
          </a:bodyPr>
          <a:lstStyle/>
          <a:p>
            <a:r>
              <a:rPr lang="es-ES" dirty="0">
                <a:latin typeface="Arial Black" panose="020B0A04020102020204" pitchFamily="34" charset="0"/>
              </a:rPr>
              <a:t>Sector medio </a:t>
            </a:r>
          </a:p>
        </p:txBody>
      </p:sp>
      <p:sp>
        <p:nvSpPr>
          <p:cNvPr id="19" name="CuadroTexto 18">
            <a:extLst>
              <a:ext uri="{FF2B5EF4-FFF2-40B4-BE49-F238E27FC236}">
                <a16:creationId xmlns:a16="http://schemas.microsoft.com/office/drawing/2014/main" id="{034F05DE-F47B-4E08-869D-A7B5EA8B6BE0}"/>
              </a:ext>
            </a:extLst>
          </p:cNvPr>
          <p:cNvSpPr txBox="1"/>
          <p:nvPr/>
        </p:nvSpPr>
        <p:spPr>
          <a:xfrm>
            <a:off x="922073" y="5179259"/>
            <a:ext cx="2324857" cy="369332"/>
          </a:xfrm>
          <a:prstGeom prst="rect">
            <a:avLst/>
          </a:prstGeom>
          <a:noFill/>
        </p:spPr>
        <p:txBody>
          <a:bodyPr wrap="square" rtlCol="0">
            <a:spAutoFit/>
          </a:bodyPr>
          <a:lstStyle/>
          <a:p>
            <a:r>
              <a:rPr lang="es-ES" dirty="0">
                <a:latin typeface="Arial Black" panose="020B0A04020102020204" pitchFamily="34" charset="0"/>
              </a:rPr>
              <a:t>Sector terminal  </a:t>
            </a:r>
          </a:p>
        </p:txBody>
      </p:sp>
      <p:sp>
        <p:nvSpPr>
          <p:cNvPr id="20" name="CuadroTexto 19">
            <a:extLst>
              <a:ext uri="{FF2B5EF4-FFF2-40B4-BE49-F238E27FC236}">
                <a16:creationId xmlns:a16="http://schemas.microsoft.com/office/drawing/2014/main" id="{B3B172EB-F642-499C-8AF1-39375BE97451}"/>
              </a:ext>
            </a:extLst>
          </p:cNvPr>
          <p:cNvSpPr txBox="1"/>
          <p:nvPr/>
        </p:nvSpPr>
        <p:spPr>
          <a:xfrm>
            <a:off x="3390119" y="6166530"/>
            <a:ext cx="2334009" cy="369332"/>
          </a:xfrm>
          <a:prstGeom prst="rect">
            <a:avLst/>
          </a:prstGeom>
          <a:noFill/>
        </p:spPr>
        <p:txBody>
          <a:bodyPr wrap="square" rtlCol="0">
            <a:spAutoFit/>
          </a:bodyPr>
          <a:lstStyle/>
          <a:p>
            <a:r>
              <a:rPr lang="es-ES" dirty="0">
                <a:latin typeface="Arial Black" panose="020B0A04020102020204" pitchFamily="34" charset="0"/>
              </a:rPr>
              <a:t>Lateral derecho </a:t>
            </a:r>
          </a:p>
        </p:txBody>
      </p:sp>
    </p:spTree>
    <p:extLst>
      <p:ext uri="{BB962C8B-B14F-4D97-AF65-F5344CB8AC3E}">
        <p14:creationId xmlns:p14="http://schemas.microsoft.com/office/powerpoint/2010/main" val="2167079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58B1D37-7E51-4CDF-8395-4812593A041F}"/>
              </a:ext>
            </a:extLst>
          </p:cNvPr>
          <p:cNvSpPr>
            <a:spLocks noGrp="1"/>
          </p:cNvSpPr>
          <p:nvPr>
            <p:ph type="title"/>
          </p:nvPr>
        </p:nvSpPr>
        <p:spPr/>
        <p:txBody>
          <a:bodyPr/>
          <a:lstStyle/>
          <a:p>
            <a:pPr algn="ctr"/>
            <a:r>
              <a:rPr lang="es-ES" dirty="0"/>
              <a:t>LATERAL IZQUIERDO </a:t>
            </a:r>
          </a:p>
        </p:txBody>
      </p:sp>
      <p:pic>
        <p:nvPicPr>
          <p:cNvPr id="6" name="Imagen 5">
            <a:extLst>
              <a:ext uri="{FF2B5EF4-FFF2-40B4-BE49-F238E27FC236}">
                <a16:creationId xmlns:a16="http://schemas.microsoft.com/office/drawing/2014/main" id="{490157ED-CEBA-41B5-B0BB-380F63811103}"/>
              </a:ext>
            </a:extLst>
          </p:cNvPr>
          <p:cNvPicPr>
            <a:picLocks noChangeAspect="1"/>
          </p:cNvPicPr>
          <p:nvPr/>
        </p:nvPicPr>
        <p:blipFill rotWithShape="1">
          <a:blip r:embed="rId2"/>
          <a:srcRect l="3331" t="32503" r="35329" b="40343"/>
          <a:stretch/>
        </p:blipFill>
        <p:spPr>
          <a:xfrm>
            <a:off x="978031" y="2153672"/>
            <a:ext cx="7509520" cy="2664296"/>
          </a:xfrm>
          <a:prstGeom prst="rect">
            <a:avLst/>
          </a:prstGeom>
        </p:spPr>
      </p:pic>
      <p:cxnSp>
        <p:nvCxnSpPr>
          <p:cNvPr id="7" name="Conector recto 6">
            <a:extLst>
              <a:ext uri="{FF2B5EF4-FFF2-40B4-BE49-F238E27FC236}">
                <a16:creationId xmlns:a16="http://schemas.microsoft.com/office/drawing/2014/main" id="{2BBFB8CE-0C8E-4D7F-9771-96665E275F8F}"/>
              </a:ext>
            </a:extLst>
          </p:cNvPr>
          <p:cNvCxnSpPr/>
          <p:nvPr/>
        </p:nvCxnSpPr>
        <p:spPr>
          <a:xfrm>
            <a:off x="971600" y="6093296"/>
            <a:ext cx="7056784"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3763E063-20C3-49BD-AD46-C3328B197583}"/>
              </a:ext>
            </a:extLst>
          </p:cNvPr>
          <p:cNvCxnSpPr>
            <a:cxnSpLocks/>
          </p:cNvCxnSpPr>
          <p:nvPr/>
        </p:nvCxnSpPr>
        <p:spPr>
          <a:xfrm>
            <a:off x="1295636" y="4896436"/>
            <a:ext cx="205222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62A0BBC6-5741-4078-8235-CF1721B79251}"/>
              </a:ext>
            </a:extLst>
          </p:cNvPr>
          <p:cNvCxnSpPr>
            <a:cxnSpLocks/>
          </p:cNvCxnSpPr>
          <p:nvPr/>
        </p:nvCxnSpPr>
        <p:spPr>
          <a:xfrm>
            <a:off x="3455876" y="5411233"/>
            <a:ext cx="223224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BF092D25-5D10-4AD0-9E77-9AF8C08AEFDA}"/>
              </a:ext>
            </a:extLst>
          </p:cNvPr>
          <p:cNvCxnSpPr>
            <a:cxnSpLocks/>
          </p:cNvCxnSpPr>
          <p:nvPr/>
        </p:nvCxnSpPr>
        <p:spPr>
          <a:xfrm flipV="1">
            <a:off x="5796136" y="4847486"/>
            <a:ext cx="1872208" cy="2138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FEAB0044-F0AA-4DFE-9078-72A3BF4E21BC}"/>
              </a:ext>
            </a:extLst>
          </p:cNvPr>
          <p:cNvSpPr txBox="1"/>
          <p:nvPr/>
        </p:nvSpPr>
        <p:spPr>
          <a:xfrm>
            <a:off x="3455876" y="6238761"/>
            <a:ext cx="2490802" cy="369332"/>
          </a:xfrm>
          <a:prstGeom prst="rect">
            <a:avLst/>
          </a:prstGeom>
          <a:noFill/>
        </p:spPr>
        <p:txBody>
          <a:bodyPr wrap="square">
            <a:spAutoFit/>
          </a:bodyPr>
          <a:lstStyle/>
          <a:p>
            <a:r>
              <a:rPr lang="es-ES" dirty="0">
                <a:latin typeface="Arial Black" panose="020B0A04020102020204" pitchFamily="34" charset="0"/>
              </a:rPr>
              <a:t>Lateral izquierdo </a:t>
            </a:r>
          </a:p>
        </p:txBody>
      </p:sp>
      <p:sp>
        <p:nvSpPr>
          <p:cNvPr id="14" name="CuadroTexto 13">
            <a:extLst>
              <a:ext uri="{FF2B5EF4-FFF2-40B4-BE49-F238E27FC236}">
                <a16:creationId xmlns:a16="http://schemas.microsoft.com/office/drawing/2014/main" id="{1208D85A-FF58-4AAC-A1B3-BFECB50CAF47}"/>
              </a:ext>
            </a:extLst>
          </p:cNvPr>
          <p:cNvSpPr txBox="1"/>
          <p:nvPr/>
        </p:nvSpPr>
        <p:spPr>
          <a:xfrm>
            <a:off x="5703527" y="4982934"/>
            <a:ext cx="2324857" cy="369332"/>
          </a:xfrm>
          <a:prstGeom prst="rect">
            <a:avLst/>
          </a:prstGeom>
          <a:noFill/>
        </p:spPr>
        <p:txBody>
          <a:bodyPr wrap="square" rtlCol="0">
            <a:spAutoFit/>
          </a:bodyPr>
          <a:lstStyle/>
          <a:p>
            <a:r>
              <a:rPr lang="es-ES" dirty="0">
                <a:latin typeface="Arial Black" panose="020B0A04020102020204" pitchFamily="34" charset="0"/>
              </a:rPr>
              <a:t>Sector terminal  </a:t>
            </a:r>
          </a:p>
        </p:txBody>
      </p:sp>
      <p:sp>
        <p:nvSpPr>
          <p:cNvPr id="15" name="CuadroTexto 14">
            <a:extLst>
              <a:ext uri="{FF2B5EF4-FFF2-40B4-BE49-F238E27FC236}">
                <a16:creationId xmlns:a16="http://schemas.microsoft.com/office/drawing/2014/main" id="{15936216-185E-4047-BD67-3F364494BC41}"/>
              </a:ext>
            </a:extLst>
          </p:cNvPr>
          <p:cNvSpPr txBox="1"/>
          <p:nvPr/>
        </p:nvSpPr>
        <p:spPr>
          <a:xfrm>
            <a:off x="1347304" y="4961546"/>
            <a:ext cx="1964817" cy="369332"/>
          </a:xfrm>
          <a:prstGeom prst="rect">
            <a:avLst/>
          </a:prstGeom>
          <a:noFill/>
        </p:spPr>
        <p:txBody>
          <a:bodyPr wrap="square" rtlCol="0">
            <a:spAutoFit/>
          </a:bodyPr>
          <a:lstStyle/>
          <a:p>
            <a:r>
              <a:rPr lang="es-ES" dirty="0">
                <a:latin typeface="Arial Black" panose="020B0A04020102020204" pitchFamily="34" charset="0"/>
              </a:rPr>
              <a:t>Sector inicial </a:t>
            </a:r>
          </a:p>
        </p:txBody>
      </p:sp>
      <p:sp>
        <p:nvSpPr>
          <p:cNvPr id="16" name="CuadroTexto 15">
            <a:extLst>
              <a:ext uri="{FF2B5EF4-FFF2-40B4-BE49-F238E27FC236}">
                <a16:creationId xmlns:a16="http://schemas.microsoft.com/office/drawing/2014/main" id="{F0BBC597-ABB6-4E11-8965-32299DECC29D}"/>
              </a:ext>
            </a:extLst>
          </p:cNvPr>
          <p:cNvSpPr txBox="1"/>
          <p:nvPr/>
        </p:nvSpPr>
        <p:spPr>
          <a:xfrm>
            <a:off x="3517583" y="5558217"/>
            <a:ext cx="1964817" cy="369332"/>
          </a:xfrm>
          <a:prstGeom prst="rect">
            <a:avLst/>
          </a:prstGeom>
          <a:noFill/>
        </p:spPr>
        <p:txBody>
          <a:bodyPr wrap="square" rtlCol="0">
            <a:spAutoFit/>
          </a:bodyPr>
          <a:lstStyle/>
          <a:p>
            <a:r>
              <a:rPr lang="es-ES" dirty="0">
                <a:latin typeface="Arial Black" panose="020B0A04020102020204" pitchFamily="34" charset="0"/>
              </a:rPr>
              <a:t>Sector medio </a:t>
            </a:r>
          </a:p>
        </p:txBody>
      </p:sp>
    </p:spTree>
    <p:extLst>
      <p:ext uri="{BB962C8B-B14F-4D97-AF65-F5344CB8AC3E}">
        <p14:creationId xmlns:p14="http://schemas.microsoft.com/office/powerpoint/2010/main" val="2069269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F171D529-9E33-42B4-8854-212B1CC1BD14}"/>
              </a:ext>
            </a:extLst>
          </p:cNvPr>
          <p:cNvPicPr>
            <a:picLocks noGrp="1" noChangeAspect="1"/>
          </p:cNvPicPr>
          <p:nvPr>
            <p:ph idx="1"/>
          </p:nvPr>
        </p:nvPicPr>
        <p:blipFill rotWithShape="1">
          <a:blip r:embed="rId2"/>
          <a:srcRect l="60080" r="4641" b="71181"/>
          <a:stretch/>
        </p:blipFill>
        <p:spPr>
          <a:xfrm>
            <a:off x="938132" y="1509607"/>
            <a:ext cx="7267736" cy="3739554"/>
          </a:xfrm>
        </p:spPr>
      </p:pic>
      <p:sp>
        <p:nvSpPr>
          <p:cNvPr id="3" name="Título 2">
            <a:extLst>
              <a:ext uri="{FF2B5EF4-FFF2-40B4-BE49-F238E27FC236}">
                <a16:creationId xmlns:a16="http://schemas.microsoft.com/office/drawing/2014/main" id="{91E98314-D9E7-4669-BE8E-5C6C7FDB9F7A}"/>
              </a:ext>
            </a:extLst>
          </p:cNvPr>
          <p:cNvSpPr>
            <a:spLocks noGrp="1"/>
          </p:cNvSpPr>
          <p:nvPr>
            <p:ph type="title"/>
          </p:nvPr>
        </p:nvSpPr>
        <p:spPr/>
        <p:txBody>
          <a:bodyPr/>
          <a:lstStyle/>
          <a:p>
            <a:pPr algn="ctr"/>
            <a:r>
              <a:rPr lang="es-ES" dirty="0"/>
              <a:t>PARTE FRONTAL </a:t>
            </a:r>
          </a:p>
        </p:txBody>
      </p:sp>
      <p:sp>
        <p:nvSpPr>
          <p:cNvPr id="7" name="CuadroTexto 6">
            <a:extLst>
              <a:ext uri="{FF2B5EF4-FFF2-40B4-BE49-F238E27FC236}">
                <a16:creationId xmlns:a16="http://schemas.microsoft.com/office/drawing/2014/main" id="{E9265BC4-C07B-4E4B-9955-32A1B07B0123}"/>
              </a:ext>
            </a:extLst>
          </p:cNvPr>
          <p:cNvSpPr txBox="1"/>
          <p:nvPr/>
        </p:nvSpPr>
        <p:spPr>
          <a:xfrm>
            <a:off x="3721259" y="5064495"/>
            <a:ext cx="1964817" cy="369332"/>
          </a:xfrm>
          <a:prstGeom prst="rect">
            <a:avLst/>
          </a:prstGeom>
          <a:noFill/>
        </p:spPr>
        <p:txBody>
          <a:bodyPr wrap="square" rtlCol="0">
            <a:spAutoFit/>
          </a:bodyPr>
          <a:lstStyle/>
          <a:p>
            <a:r>
              <a:rPr lang="es-ES" dirty="0">
                <a:latin typeface="Arial Black" panose="020B0A04020102020204" pitchFamily="34" charset="0"/>
              </a:rPr>
              <a:t>Concéntrico  </a:t>
            </a:r>
          </a:p>
        </p:txBody>
      </p:sp>
      <p:sp>
        <p:nvSpPr>
          <p:cNvPr id="8" name="CuadroTexto 7">
            <a:extLst>
              <a:ext uri="{FF2B5EF4-FFF2-40B4-BE49-F238E27FC236}">
                <a16:creationId xmlns:a16="http://schemas.microsoft.com/office/drawing/2014/main" id="{B8F43313-71B9-4E50-9248-4F59E6F9FCFA}"/>
              </a:ext>
            </a:extLst>
          </p:cNvPr>
          <p:cNvSpPr txBox="1"/>
          <p:nvPr/>
        </p:nvSpPr>
        <p:spPr>
          <a:xfrm>
            <a:off x="3707903" y="1461845"/>
            <a:ext cx="1964817" cy="369332"/>
          </a:xfrm>
          <a:prstGeom prst="rect">
            <a:avLst/>
          </a:prstGeom>
          <a:noFill/>
        </p:spPr>
        <p:txBody>
          <a:bodyPr wrap="square" rtlCol="0">
            <a:spAutoFit/>
          </a:bodyPr>
          <a:lstStyle/>
          <a:p>
            <a:r>
              <a:rPr lang="es-ES" dirty="0">
                <a:latin typeface="Arial Black" panose="020B0A04020102020204" pitchFamily="34" charset="0"/>
              </a:rPr>
              <a:t>Parte Frontal   </a:t>
            </a:r>
          </a:p>
        </p:txBody>
      </p:sp>
      <p:sp>
        <p:nvSpPr>
          <p:cNvPr id="9" name="CuadroTexto 8">
            <a:extLst>
              <a:ext uri="{FF2B5EF4-FFF2-40B4-BE49-F238E27FC236}">
                <a16:creationId xmlns:a16="http://schemas.microsoft.com/office/drawing/2014/main" id="{D2CA624E-0C72-4E4D-92B9-7B0CE78A98F2}"/>
              </a:ext>
            </a:extLst>
          </p:cNvPr>
          <p:cNvSpPr txBox="1"/>
          <p:nvPr/>
        </p:nvSpPr>
        <p:spPr>
          <a:xfrm>
            <a:off x="5796136" y="5589240"/>
            <a:ext cx="1728192" cy="646331"/>
          </a:xfrm>
          <a:prstGeom prst="rect">
            <a:avLst/>
          </a:prstGeom>
          <a:noFill/>
        </p:spPr>
        <p:txBody>
          <a:bodyPr wrap="square" rtlCol="0">
            <a:spAutoFit/>
          </a:bodyPr>
          <a:lstStyle/>
          <a:p>
            <a:r>
              <a:rPr lang="es-ES" dirty="0">
                <a:latin typeface="Arial Black" panose="020B0A04020102020204" pitchFamily="34" charset="0"/>
              </a:rPr>
              <a:t>Excéntrico </a:t>
            </a:r>
          </a:p>
          <a:p>
            <a:r>
              <a:rPr lang="es-ES" dirty="0">
                <a:latin typeface="Arial Black" panose="020B0A04020102020204" pitchFamily="34" charset="0"/>
              </a:rPr>
              <a:t>izquierdo  </a:t>
            </a:r>
          </a:p>
        </p:txBody>
      </p:sp>
      <p:sp>
        <p:nvSpPr>
          <p:cNvPr id="10" name="CuadroTexto 9">
            <a:extLst>
              <a:ext uri="{FF2B5EF4-FFF2-40B4-BE49-F238E27FC236}">
                <a16:creationId xmlns:a16="http://schemas.microsoft.com/office/drawing/2014/main" id="{2953AB68-84CC-44D8-B651-D819507B1FF7}"/>
              </a:ext>
            </a:extLst>
          </p:cNvPr>
          <p:cNvSpPr txBox="1"/>
          <p:nvPr/>
        </p:nvSpPr>
        <p:spPr>
          <a:xfrm>
            <a:off x="1979711" y="5589240"/>
            <a:ext cx="1728192" cy="646331"/>
          </a:xfrm>
          <a:prstGeom prst="rect">
            <a:avLst/>
          </a:prstGeom>
          <a:noFill/>
        </p:spPr>
        <p:txBody>
          <a:bodyPr wrap="square" rtlCol="0">
            <a:spAutoFit/>
          </a:bodyPr>
          <a:lstStyle/>
          <a:p>
            <a:r>
              <a:rPr lang="es-ES" dirty="0">
                <a:latin typeface="Arial Black" panose="020B0A04020102020204" pitchFamily="34" charset="0"/>
              </a:rPr>
              <a:t>Excéntrico </a:t>
            </a:r>
          </a:p>
          <a:p>
            <a:r>
              <a:rPr lang="es-ES" dirty="0">
                <a:latin typeface="Arial Black" panose="020B0A04020102020204" pitchFamily="34" charset="0"/>
              </a:rPr>
              <a:t>derecho  </a:t>
            </a:r>
          </a:p>
        </p:txBody>
      </p:sp>
      <p:cxnSp>
        <p:nvCxnSpPr>
          <p:cNvPr id="12" name="Conector recto 11">
            <a:extLst>
              <a:ext uri="{FF2B5EF4-FFF2-40B4-BE49-F238E27FC236}">
                <a16:creationId xmlns:a16="http://schemas.microsoft.com/office/drawing/2014/main" id="{406DE6EC-A8B8-45F2-B55D-423FE89CB97D}"/>
              </a:ext>
            </a:extLst>
          </p:cNvPr>
          <p:cNvCxnSpPr/>
          <p:nvPr/>
        </p:nvCxnSpPr>
        <p:spPr>
          <a:xfrm>
            <a:off x="3563888" y="4869160"/>
            <a:ext cx="0" cy="18002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9AAF2916-4332-4F3A-A3BA-FD9A9FB70818}"/>
              </a:ext>
            </a:extLst>
          </p:cNvPr>
          <p:cNvCxnSpPr>
            <a:cxnSpLocks/>
          </p:cNvCxnSpPr>
          <p:nvPr/>
        </p:nvCxnSpPr>
        <p:spPr>
          <a:xfrm>
            <a:off x="5744764" y="4814242"/>
            <a:ext cx="51372" cy="204375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379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328220BB-0B8C-4B31-B3E3-DD5F56D19A43}"/>
              </a:ext>
            </a:extLst>
          </p:cNvPr>
          <p:cNvSpPr>
            <a:spLocks noGrp="1"/>
          </p:cNvSpPr>
          <p:nvPr>
            <p:ph type="title"/>
          </p:nvPr>
        </p:nvSpPr>
        <p:spPr/>
        <p:txBody>
          <a:bodyPr/>
          <a:lstStyle/>
          <a:p>
            <a:pPr algn="ctr"/>
            <a:r>
              <a:rPr lang="es-ES" dirty="0"/>
              <a:t>PARTE POSTERIOR </a:t>
            </a:r>
          </a:p>
        </p:txBody>
      </p:sp>
      <p:pic>
        <p:nvPicPr>
          <p:cNvPr id="6" name="Imagen 5">
            <a:extLst>
              <a:ext uri="{FF2B5EF4-FFF2-40B4-BE49-F238E27FC236}">
                <a16:creationId xmlns:a16="http://schemas.microsoft.com/office/drawing/2014/main" id="{5C564F5B-608E-482F-894D-FECCDE789822}"/>
              </a:ext>
            </a:extLst>
          </p:cNvPr>
          <p:cNvPicPr>
            <a:picLocks noChangeAspect="1"/>
          </p:cNvPicPr>
          <p:nvPr/>
        </p:nvPicPr>
        <p:blipFill rotWithShape="1">
          <a:blip r:embed="rId2"/>
          <a:srcRect l="62600" t="31100" r="5901" b="38660"/>
          <a:stretch/>
        </p:blipFill>
        <p:spPr>
          <a:xfrm>
            <a:off x="1198227" y="1417638"/>
            <a:ext cx="6747541" cy="4301628"/>
          </a:xfrm>
          <a:prstGeom prst="rect">
            <a:avLst/>
          </a:prstGeom>
        </p:spPr>
      </p:pic>
      <p:sp>
        <p:nvSpPr>
          <p:cNvPr id="7" name="CuadroTexto 6">
            <a:extLst>
              <a:ext uri="{FF2B5EF4-FFF2-40B4-BE49-F238E27FC236}">
                <a16:creationId xmlns:a16="http://schemas.microsoft.com/office/drawing/2014/main" id="{82D00740-5398-4D9C-9316-009CD61FD1CE}"/>
              </a:ext>
            </a:extLst>
          </p:cNvPr>
          <p:cNvSpPr txBox="1"/>
          <p:nvPr/>
        </p:nvSpPr>
        <p:spPr>
          <a:xfrm>
            <a:off x="3419870" y="1503636"/>
            <a:ext cx="2304257" cy="369332"/>
          </a:xfrm>
          <a:prstGeom prst="rect">
            <a:avLst/>
          </a:prstGeom>
          <a:noFill/>
        </p:spPr>
        <p:txBody>
          <a:bodyPr wrap="square" rtlCol="0">
            <a:spAutoFit/>
          </a:bodyPr>
          <a:lstStyle/>
          <a:p>
            <a:r>
              <a:rPr lang="es-ES" dirty="0">
                <a:latin typeface="Arial Black" panose="020B0A04020102020204" pitchFamily="34" charset="0"/>
              </a:rPr>
              <a:t>Parte Posterior   </a:t>
            </a:r>
          </a:p>
        </p:txBody>
      </p:sp>
      <p:sp>
        <p:nvSpPr>
          <p:cNvPr id="8" name="CuadroTexto 7">
            <a:extLst>
              <a:ext uri="{FF2B5EF4-FFF2-40B4-BE49-F238E27FC236}">
                <a16:creationId xmlns:a16="http://schemas.microsoft.com/office/drawing/2014/main" id="{A3EEAB59-685E-4E3E-AAB0-2FAAA6DB7190}"/>
              </a:ext>
            </a:extLst>
          </p:cNvPr>
          <p:cNvSpPr txBox="1"/>
          <p:nvPr/>
        </p:nvSpPr>
        <p:spPr>
          <a:xfrm>
            <a:off x="5927412" y="5604527"/>
            <a:ext cx="1728192" cy="646331"/>
          </a:xfrm>
          <a:prstGeom prst="rect">
            <a:avLst/>
          </a:prstGeom>
          <a:noFill/>
        </p:spPr>
        <p:txBody>
          <a:bodyPr wrap="square" rtlCol="0">
            <a:spAutoFit/>
          </a:bodyPr>
          <a:lstStyle/>
          <a:p>
            <a:r>
              <a:rPr lang="es-ES" dirty="0">
                <a:latin typeface="Arial Black" panose="020B0A04020102020204" pitchFamily="34" charset="0"/>
              </a:rPr>
              <a:t>Excéntrico </a:t>
            </a:r>
          </a:p>
          <a:p>
            <a:r>
              <a:rPr lang="es-ES" dirty="0">
                <a:latin typeface="Arial Black" panose="020B0A04020102020204" pitchFamily="34" charset="0"/>
              </a:rPr>
              <a:t>derecho  </a:t>
            </a:r>
          </a:p>
        </p:txBody>
      </p:sp>
      <p:sp>
        <p:nvSpPr>
          <p:cNvPr id="9" name="CuadroTexto 8">
            <a:extLst>
              <a:ext uri="{FF2B5EF4-FFF2-40B4-BE49-F238E27FC236}">
                <a16:creationId xmlns:a16="http://schemas.microsoft.com/office/drawing/2014/main" id="{F1BE80AB-96F9-4F91-BEC3-FDACDA6943C7}"/>
              </a:ext>
            </a:extLst>
          </p:cNvPr>
          <p:cNvSpPr txBox="1"/>
          <p:nvPr/>
        </p:nvSpPr>
        <p:spPr>
          <a:xfrm>
            <a:off x="1792950" y="5686563"/>
            <a:ext cx="1728192" cy="646331"/>
          </a:xfrm>
          <a:prstGeom prst="rect">
            <a:avLst/>
          </a:prstGeom>
          <a:noFill/>
        </p:spPr>
        <p:txBody>
          <a:bodyPr wrap="square" rtlCol="0">
            <a:spAutoFit/>
          </a:bodyPr>
          <a:lstStyle/>
          <a:p>
            <a:r>
              <a:rPr lang="es-ES" dirty="0">
                <a:latin typeface="Arial Black" panose="020B0A04020102020204" pitchFamily="34" charset="0"/>
              </a:rPr>
              <a:t>Excéntrico </a:t>
            </a:r>
          </a:p>
          <a:p>
            <a:r>
              <a:rPr lang="es-ES" dirty="0">
                <a:latin typeface="Arial Black" panose="020B0A04020102020204" pitchFamily="34" charset="0"/>
              </a:rPr>
              <a:t>izquierdo  </a:t>
            </a:r>
          </a:p>
        </p:txBody>
      </p:sp>
      <p:sp>
        <p:nvSpPr>
          <p:cNvPr id="10" name="CuadroTexto 9">
            <a:extLst>
              <a:ext uri="{FF2B5EF4-FFF2-40B4-BE49-F238E27FC236}">
                <a16:creationId xmlns:a16="http://schemas.microsoft.com/office/drawing/2014/main" id="{577477FE-CF29-46CE-ADFF-73E140151F46}"/>
              </a:ext>
            </a:extLst>
          </p:cNvPr>
          <p:cNvSpPr txBox="1"/>
          <p:nvPr/>
        </p:nvSpPr>
        <p:spPr>
          <a:xfrm>
            <a:off x="3759310" y="5317231"/>
            <a:ext cx="1964817" cy="369332"/>
          </a:xfrm>
          <a:prstGeom prst="rect">
            <a:avLst/>
          </a:prstGeom>
          <a:noFill/>
        </p:spPr>
        <p:txBody>
          <a:bodyPr wrap="square" rtlCol="0">
            <a:spAutoFit/>
          </a:bodyPr>
          <a:lstStyle/>
          <a:p>
            <a:r>
              <a:rPr lang="es-ES" dirty="0">
                <a:latin typeface="Arial Black" panose="020B0A04020102020204" pitchFamily="34" charset="0"/>
              </a:rPr>
              <a:t>Concéntrico  </a:t>
            </a:r>
          </a:p>
        </p:txBody>
      </p:sp>
      <p:cxnSp>
        <p:nvCxnSpPr>
          <p:cNvPr id="11" name="Conector recto 10">
            <a:extLst>
              <a:ext uri="{FF2B5EF4-FFF2-40B4-BE49-F238E27FC236}">
                <a16:creationId xmlns:a16="http://schemas.microsoft.com/office/drawing/2014/main" id="{0E399186-7274-49A3-BA4C-C6F4D9743B4E}"/>
              </a:ext>
            </a:extLst>
          </p:cNvPr>
          <p:cNvCxnSpPr/>
          <p:nvPr/>
        </p:nvCxnSpPr>
        <p:spPr>
          <a:xfrm>
            <a:off x="3614904" y="5033202"/>
            <a:ext cx="0" cy="18002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F117A085-7984-47B5-839F-D4C6463E0D40}"/>
              </a:ext>
            </a:extLst>
          </p:cNvPr>
          <p:cNvCxnSpPr/>
          <p:nvPr/>
        </p:nvCxnSpPr>
        <p:spPr>
          <a:xfrm>
            <a:off x="5724127" y="5027593"/>
            <a:ext cx="0" cy="18002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479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30EE1A5-6B78-4A3E-B9D7-01824C668ACF}"/>
              </a:ext>
            </a:extLst>
          </p:cNvPr>
          <p:cNvSpPr>
            <a:spLocks noGrp="1"/>
          </p:cNvSpPr>
          <p:nvPr>
            <p:ph type="title"/>
          </p:nvPr>
        </p:nvSpPr>
        <p:spPr/>
        <p:txBody>
          <a:bodyPr/>
          <a:lstStyle/>
          <a:p>
            <a:pPr algn="ctr"/>
            <a:r>
              <a:rPr lang="es-ES" dirty="0"/>
              <a:t>AUTOPARTES </a:t>
            </a:r>
          </a:p>
        </p:txBody>
      </p:sp>
      <p:pic>
        <p:nvPicPr>
          <p:cNvPr id="5" name="Marcador de contenido 5">
            <a:extLst>
              <a:ext uri="{FF2B5EF4-FFF2-40B4-BE49-F238E27FC236}">
                <a16:creationId xmlns:a16="http://schemas.microsoft.com/office/drawing/2014/main" id="{E0D4818D-DDBD-4323-AD81-9A446FDE3888}"/>
              </a:ext>
            </a:extLst>
          </p:cNvPr>
          <p:cNvPicPr>
            <a:picLocks noChangeAspect="1"/>
          </p:cNvPicPr>
          <p:nvPr/>
        </p:nvPicPr>
        <p:blipFill rotWithShape="1">
          <a:blip r:embed="rId2"/>
          <a:srcRect l="60080" r="4641" b="71181"/>
          <a:stretch/>
        </p:blipFill>
        <p:spPr>
          <a:xfrm>
            <a:off x="938132" y="1509607"/>
            <a:ext cx="7267736" cy="3739554"/>
          </a:xfrm>
          <a:prstGeom prst="rect">
            <a:avLst/>
          </a:prstGeom>
        </p:spPr>
      </p:pic>
      <p:pic>
        <p:nvPicPr>
          <p:cNvPr id="6" name="Marcador de contenido 5">
            <a:extLst>
              <a:ext uri="{FF2B5EF4-FFF2-40B4-BE49-F238E27FC236}">
                <a16:creationId xmlns:a16="http://schemas.microsoft.com/office/drawing/2014/main" id="{ECD77EAA-00E1-4DBB-8B82-64DD303E177F}"/>
              </a:ext>
            </a:extLst>
          </p:cNvPr>
          <p:cNvPicPr>
            <a:picLocks noChangeAspect="1"/>
          </p:cNvPicPr>
          <p:nvPr/>
        </p:nvPicPr>
        <p:blipFill rotWithShape="1">
          <a:blip r:embed="rId2"/>
          <a:srcRect l="60080" r="4641" b="71181"/>
          <a:stretch/>
        </p:blipFill>
        <p:spPr>
          <a:xfrm>
            <a:off x="696470" y="1559223"/>
            <a:ext cx="7267736" cy="3739554"/>
          </a:xfrm>
          <a:prstGeom prst="rect">
            <a:avLst/>
          </a:prstGeom>
        </p:spPr>
      </p:pic>
      <p:sp>
        <p:nvSpPr>
          <p:cNvPr id="10" name="Elipse 9">
            <a:extLst>
              <a:ext uri="{FF2B5EF4-FFF2-40B4-BE49-F238E27FC236}">
                <a16:creationId xmlns:a16="http://schemas.microsoft.com/office/drawing/2014/main" id="{05F27602-5D15-4855-B188-BF3620BEB226}"/>
              </a:ext>
            </a:extLst>
          </p:cNvPr>
          <p:cNvSpPr/>
          <p:nvPr/>
        </p:nvSpPr>
        <p:spPr>
          <a:xfrm>
            <a:off x="4488431" y="532115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6</a:t>
            </a:r>
            <a:endParaRPr lang="es-ES" b="1" dirty="0">
              <a:latin typeface="Arial Black" panose="020B0A04020102020204" pitchFamily="34" charset="0"/>
            </a:endParaRPr>
          </a:p>
        </p:txBody>
      </p:sp>
      <p:sp>
        <p:nvSpPr>
          <p:cNvPr id="11" name="Elipse 10">
            <a:extLst>
              <a:ext uri="{FF2B5EF4-FFF2-40B4-BE49-F238E27FC236}">
                <a16:creationId xmlns:a16="http://schemas.microsoft.com/office/drawing/2014/main" id="{2B937DC6-021F-4F1A-BCBF-0A50DDFC8E49}"/>
              </a:ext>
            </a:extLst>
          </p:cNvPr>
          <p:cNvSpPr/>
          <p:nvPr/>
        </p:nvSpPr>
        <p:spPr>
          <a:xfrm>
            <a:off x="6814579" y="3429000"/>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12" name="Elipse 11">
            <a:extLst>
              <a:ext uri="{FF2B5EF4-FFF2-40B4-BE49-F238E27FC236}">
                <a16:creationId xmlns:a16="http://schemas.microsoft.com/office/drawing/2014/main" id="{F51BDAE0-26AB-4413-A48F-55A647E92B33}"/>
              </a:ext>
            </a:extLst>
          </p:cNvPr>
          <p:cNvSpPr/>
          <p:nvPr/>
        </p:nvSpPr>
        <p:spPr>
          <a:xfrm>
            <a:off x="6880807" y="441866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13" name="Elipse 12">
            <a:extLst>
              <a:ext uri="{FF2B5EF4-FFF2-40B4-BE49-F238E27FC236}">
                <a16:creationId xmlns:a16="http://schemas.microsoft.com/office/drawing/2014/main" id="{ADB7C798-57F3-44B4-AD14-74682EB6CC03}"/>
              </a:ext>
            </a:extLst>
          </p:cNvPr>
          <p:cNvSpPr/>
          <p:nvPr/>
        </p:nvSpPr>
        <p:spPr>
          <a:xfrm>
            <a:off x="7083127" y="544366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14" name="Elipse 13">
            <a:extLst>
              <a:ext uri="{FF2B5EF4-FFF2-40B4-BE49-F238E27FC236}">
                <a16:creationId xmlns:a16="http://schemas.microsoft.com/office/drawing/2014/main" id="{F27B15D4-188C-42EC-8FD1-4BAD1441819E}"/>
              </a:ext>
            </a:extLst>
          </p:cNvPr>
          <p:cNvSpPr/>
          <p:nvPr/>
        </p:nvSpPr>
        <p:spPr>
          <a:xfrm>
            <a:off x="6795569" y="209964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15" name="Elipse 14">
            <a:extLst>
              <a:ext uri="{FF2B5EF4-FFF2-40B4-BE49-F238E27FC236}">
                <a16:creationId xmlns:a16="http://schemas.microsoft.com/office/drawing/2014/main" id="{3A339BE6-31B4-4F54-A5A2-4717E79D34C0}"/>
              </a:ext>
            </a:extLst>
          </p:cNvPr>
          <p:cNvSpPr/>
          <p:nvPr/>
        </p:nvSpPr>
        <p:spPr>
          <a:xfrm>
            <a:off x="6109893" y="160883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cxnSp>
        <p:nvCxnSpPr>
          <p:cNvPr id="17" name="Conector recto de flecha 16">
            <a:extLst>
              <a:ext uri="{FF2B5EF4-FFF2-40B4-BE49-F238E27FC236}">
                <a16:creationId xmlns:a16="http://schemas.microsoft.com/office/drawing/2014/main" id="{F135A18C-1E8D-4635-9A9E-C795D8B099BB}"/>
              </a:ext>
            </a:extLst>
          </p:cNvPr>
          <p:cNvCxnSpPr>
            <a:cxnSpLocks/>
          </p:cNvCxnSpPr>
          <p:nvPr/>
        </p:nvCxnSpPr>
        <p:spPr>
          <a:xfrm flipV="1">
            <a:off x="5117005" y="1874694"/>
            <a:ext cx="916168" cy="698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CuadroTexto 19">
            <a:extLst>
              <a:ext uri="{FF2B5EF4-FFF2-40B4-BE49-F238E27FC236}">
                <a16:creationId xmlns:a16="http://schemas.microsoft.com/office/drawing/2014/main" id="{B183BAC8-0C25-4D2A-8BE7-BDF08C1CC816}"/>
              </a:ext>
            </a:extLst>
          </p:cNvPr>
          <p:cNvSpPr txBox="1"/>
          <p:nvPr/>
        </p:nvSpPr>
        <p:spPr>
          <a:xfrm>
            <a:off x="6482713" y="1644464"/>
            <a:ext cx="1964817" cy="369332"/>
          </a:xfrm>
          <a:prstGeom prst="rect">
            <a:avLst/>
          </a:prstGeom>
          <a:noFill/>
        </p:spPr>
        <p:txBody>
          <a:bodyPr wrap="square" rtlCol="0">
            <a:spAutoFit/>
          </a:bodyPr>
          <a:lstStyle/>
          <a:p>
            <a:r>
              <a:rPr lang="es-ES" dirty="0">
                <a:latin typeface="Arial Black" panose="020B0A04020102020204" pitchFamily="34" charset="0"/>
              </a:rPr>
              <a:t>PARABRISAS   </a:t>
            </a:r>
          </a:p>
        </p:txBody>
      </p:sp>
      <p:sp>
        <p:nvSpPr>
          <p:cNvPr id="22" name="CuadroTexto 21">
            <a:extLst>
              <a:ext uri="{FF2B5EF4-FFF2-40B4-BE49-F238E27FC236}">
                <a16:creationId xmlns:a16="http://schemas.microsoft.com/office/drawing/2014/main" id="{DFFCAAB8-7F9D-42FB-8468-5D0157426435}"/>
              </a:ext>
            </a:extLst>
          </p:cNvPr>
          <p:cNvSpPr txBox="1"/>
          <p:nvPr/>
        </p:nvSpPr>
        <p:spPr>
          <a:xfrm>
            <a:off x="7337044" y="4284556"/>
            <a:ext cx="1737647" cy="923330"/>
          </a:xfrm>
          <a:prstGeom prst="rect">
            <a:avLst/>
          </a:prstGeom>
          <a:noFill/>
        </p:spPr>
        <p:txBody>
          <a:bodyPr wrap="square" rtlCol="0">
            <a:spAutoFit/>
          </a:bodyPr>
          <a:lstStyle/>
          <a:p>
            <a:pPr algn="ctr"/>
            <a:r>
              <a:rPr lang="es-ES" dirty="0">
                <a:latin typeface="Arial Black" panose="020B0A04020102020204" pitchFamily="34" charset="0"/>
              </a:rPr>
              <a:t>CONJUNTO LUMINICO IZQUIERDO     </a:t>
            </a:r>
          </a:p>
        </p:txBody>
      </p:sp>
      <p:cxnSp>
        <p:nvCxnSpPr>
          <p:cNvPr id="23" name="Conector recto de flecha 22">
            <a:extLst>
              <a:ext uri="{FF2B5EF4-FFF2-40B4-BE49-F238E27FC236}">
                <a16:creationId xmlns:a16="http://schemas.microsoft.com/office/drawing/2014/main" id="{B25A80B4-435E-4611-957C-542C52BD441F}"/>
              </a:ext>
            </a:extLst>
          </p:cNvPr>
          <p:cNvCxnSpPr>
            <a:cxnSpLocks/>
          </p:cNvCxnSpPr>
          <p:nvPr/>
        </p:nvCxnSpPr>
        <p:spPr>
          <a:xfrm flipV="1">
            <a:off x="6096852" y="2223230"/>
            <a:ext cx="627910" cy="447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70CF9263-EF8E-40BF-8E0E-CAE2DBD599CD}"/>
              </a:ext>
            </a:extLst>
          </p:cNvPr>
          <p:cNvSpPr txBox="1"/>
          <p:nvPr/>
        </p:nvSpPr>
        <p:spPr>
          <a:xfrm>
            <a:off x="7193960" y="2157515"/>
            <a:ext cx="1653593" cy="373232"/>
          </a:xfrm>
          <a:prstGeom prst="rect">
            <a:avLst/>
          </a:prstGeom>
          <a:noFill/>
        </p:spPr>
        <p:txBody>
          <a:bodyPr wrap="square" rtlCol="0">
            <a:spAutoFit/>
          </a:bodyPr>
          <a:lstStyle/>
          <a:p>
            <a:r>
              <a:rPr lang="es-ES" dirty="0">
                <a:latin typeface="Arial Black" panose="020B0A04020102020204" pitchFamily="34" charset="0"/>
              </a:rPr>
              <a:t>PARANTE    </a:t>
            </a:r>
          </a:p>
        </p:txBody>
      </p:sp>
      <p:sp>
        <p:nvSpPr>
          <p:cNvPr id="27" name="CuadroTexto 26">
            <a:extLst>
              <a:ext uri="{FF2B5EF4-FFF2-40B4-BE49-F238E27FC236}">
                <a16:creationId xmlns:a16="http://schemas.microsoft.com/office/drawing/2014/main" id="{DED1868E-12BE-4F13-B38A-48E2B373C371}"/>
              </a:ext>
            </a:extLst>
          </p:cNvPr>
          <p:cNvSpPr txBox="1"/>
          <p:nvPr/>
        </p:nvSpPr>
        <p:spPr>
          <a:xfrm>
            <a:off x="7164944" y="3194528"/>
            <a:ext cx="1954405" cy="923330"/>
          </a:xfrm>
          <a:prstGeom prst="rect">
            <a:avLst/>
          </a:prstGeom>
          <a:noFill/>
        </p:spPr>
        <p:txBody>
          <a:bodyPr wrap="square" rtlCol="0">
            <a:spAutoFit/>
          </a:bodyPr>
          <a:lstStyle/>
          <a:p>
            <a:pPr algn="ctr"/>
            <a:r>
              <a:rPr lang="es-ES" dirty="0">
                <a:latin typeface="Arial Black" panose="020B0A04020102020204" pitchFamily="34" charset="0"/>
              </a:rPr>
              <a:t>ESPEJO RETROVISOR</a:t>
            </a:r>
          </a:p>
          <a:p>
            <a:pPr algn="ctr"/>
            <a:r>
              <a:rPr lang="es-ES" dirty="0">
                <a:latin typeface="Arial Black" panose="020B0A04020102020204" pitchFamily="34" charset="0"/>
              </a:rPr>
              <a:t>EXTERIOR      </a:t>
            </a:r>
          </a:p>
        </p:txBody>
      </p:sp>
      <p:sp>
        <p:nvSpPr>
          <p:cNvPr id="28" name="CuadroTexto 27">
            <a:extLst>
              <a:ext uri="{FF2B5EF4-FFF2-40B4-BE49-F238E27FC236}">
                <a16:creationId xmlns:a16="http://schemas.microsoft.com/office/drawing/2014/main" id="{7B73B6BB-78C3-43C1-9EC3-9513244305E4}"/>
              </a:ext>
            </a:extLst>
          </p:cNvPr>
          <p:cNvSpPr txBox="1"/>
          <p:nvPr/>
        </p:nvSpPr>
        <p:spPr>
          <a:xfrm>
            <a:off x="7352964" y="5356649"/>
            <a:ext cx="1737647" cy="923330"/>
          </a:xfrm>
          <a:prstGeom prst="rect">
            <a:avLst/>
          </a:prstGeom>
          <a:noFill/>
        </p:spPr>
        <p:txBody>
          <a:bodyPr wrap="square" rtlCol="0">
            <a:spAutoFit/>
          </a:bodyPr>
          <a:lstStyle/>
          <a:p>
            <a:pPr algn="ctr"/>
            <a:r>
              <a:rPr lang="es-ES" dirty="0">
                <a:latin typeface="Arial Black" panose="020B0A04020102020204" pitchFamily="34" charset="0"/>
              </a:rPr>
              <a:t>FARO AUXILIAR IZQUIERDO       </a:t>
            </a:r>
          </a:p>
        </p:txBody>
      </p:sp>
      <p:sp>
        <p:nvSpPr>
          <p:cNvPr id="29" name="CuadroTexto 28">
            <a:extLst>
              <a:ext uri="{FF2B5EF4-FFF2-40B4-BE49-F238E27FC236}">
                <a16:creationId xmlns:a16="http://schemas.microsoft.com/office/drawing/2014/main" id="{CD8DAAB6-F847-4FFE-B2A2-F51681F5048C}"/>
              </a:ext>
            </a:extLst>
          </p:cNvPr>
          <p:cNvSpPr txBox="1"/>
          <p:nvPr/>
        </p:nvSpPr>
        <p:spPr>
          <a:xfrm>
            <a:off x="4911052" y="5390746"/>
            <a:ext cx="1964817" cy="369332"/>
          </a:xfrm>
          <a:prstGeom prst="rect">
            <a:avLst/>
          </a:prstGeom>
          <a:noFill/>
        </p:spPr>
        <p:txBody>
          <a:bodyPr wrap="square" rtlCol="0">
            <a:spAutoFit/>
          </a:bodyPr>
          <a:lstStyle/>
          <a:p>
            <a:r>
              <a:rPr lang="es-ES" dirty="0">
                <a:latin typeface="Arial Black" panose="020B0A04020102020204" pitchFamily="34" charset="0"/>
              </a:rPr>
              <a:t>PARAGOLPES    </a:t>
            </a:r>
          </a:p>
        </p:txBody>
      </p:sp>
      <p:sp>
        <p:nvSpPr>
          <p:cNvPr id="30" name="Elipse 29">
            <a:extLst>
              <a:ext uri="{FF2B5EF4-FFF2-40B4-BE49-F238E27FC236}">
                <a16:creationId xmlns:a16="http://schemas.microsoft.com/office/drawing/2014/main" id="{84F7F419-4704-4BBC-BBDE-1A139B1D80F4}"/>
              </a:ext>
            </a:extLst>
          </p:cNvPr>
          <p:cNvSpPr/>
          <p:nvPr/>
        </p:nvSpPr>
        <p:spPr>
          <a:xfrm>
            <a:off x="2086455" y="564100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8</a:t>
            </a:r>
            <a:endParaRPr lang="es-ES" b="1" dirty="0">
              <a:latin typeface="Arial Black" panose="020B0A04020102020204" pitchFamily="34" charset="0"/>
            </a:endParaRPr>
          </a:p>
        </p:txBody>
      </p:sp>
      <p:sp>
        <p:nvSpPr>
          <p:cNvPr id="31" name="Elipse 30">
            <a:extLst>
              <a:ext uri="{FF2B5EF4-FFF2-40B4-BE49-F238E27FC236}">
                <a16:creationId xmlns:a16="http://schemas.microsoft.com/office/drawing/2014/main" id="{BEE5471E-7529-41C0-AEED-D9ED8087506A}"/>
              </a:ext>
            </a:extLst>
          </p:cNvPr>
          <p:cNvSpPr/>
          <p:nvPr/>
        </p:nvSpPr>
        <p:spPr>
          <a:xfrm>
            <a:off x="3640718" y="585342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7</a:t>
            </a:r>
            <a:endParaRPr lang="es-ES" b="1" dirty="0">
              <a:latin typeface="Arial Black" panose="020B0A04020102020204" pitchFamily="34" charset="0"/>
            </a:endParaRPr>
          </a:p>
        </p:txBody>
      </p:sp>
      <p:sp>
        <p:nvSpPr>
          <p:cNvPr id="32" name="CuadroTexto 31">
            <a:extLst>
              <a:ext uri="{FF2B5EF4-FFF2-40B4-BE49-F238E27FC236}">
                <a16:creationId xmlns:a16="http://schemas.microsoft.com/office/drawing/2014/main" id="{33196810-A378-4E7D-B553-2EC9970F3F99}"/>
              </a:ext>
            </a:extLst>
          </p:cNvPr>
          <p:cNvSpPr txBox="1"/>
          <p:nvPr/>
        </p:nvSpPr>
        <p:spPr>
          <a:xfrm>
            <a:off x="4069697" y="5888219"/>
            <a:ext cx="1964817" cy="369332"/>
          </a:xfrm>
          <a:prstGeom prst="rect">
            <a:avLst/>
          </a:prstGeom>
          <a:noFill/>
        </p:spPr>
        <p:txBody>
          <a:bodyPr wrap="square" rtlCol="0">
            <a:spAutoFit/>
          </a:bodyPr>
          <a:lstStyle/>
          <a:p>
            <a:r>
              <a:rPr lang="es-ES" dirty="0">
                <a:latin typeface="Arial Black" panose="020B0A04020102020204" pitchFamily="34" charset="0"/>
              </a:rPr>
              <a:t>PARRILLA     </a:t>
            </a:r>
          </a:p>
        </p:txBody>
      </p:sp>
      <p:sp>
        <p:nvSpPr>
          <p:cNvPr id="33" name="CuadroTexto 32">
            <a:extLst>
              <a:ext uri="{FF2B5EF4-FFF2-40B4-BE49-F238E27FC236}">
                <a16:creationId xmlns:a16="http://schemas.microsoft.com/office/drawing/2014/main" id="{09302AF5-32C1-40D4-9C3D-6229E091BD2F}"/>
              </a:ext>
            </a:extLst>
          </p:cNvPr>
          <p:cNvSpPr txBox="1"/>
          <p:nvPr/>
        </p:nvSpPr>
        <p:spPr>
          <a:xfrm>
            <a:off x="2532066" y="5675796"/>
            <a:ext cx="1131239" cy="369332"/>
          </a:xfrm>
          <a:prstGeom prst="rect">
            <a:avLst/>
          </a:prstGeom>
          <a:noFill/>
        </p:spPr>
        <p:txBody>
          <a:bodyPr wrap="square" rtlCol="0">
            <a:spAutoFit/>
          </a:bodyPr>
          <a:lstStyle/>
          <a:p>
            <a:r>
              <a:rPr lang="es-ES" dirty="0">
                <a:latin typeface="Arial Black" panose="020B0A04020102020204" pitchFamily="34" charset="0"/>
              </a:rPr>
              <a:t>CAPO    </a:t>
            </a:r>
          </a:p>
        </p:txBody>
      </p:sp>
      <p:cxnSp>
        <p:nvCxnSpPr>
          <p:cNvPr id="34" name="Conector recto de flecha 33">
            <a:extLst>
              <a:ext uri="{FF2B5EF4-FFF2-40B4-BE49-F238E27FC236}">
                <a16:creationId xmlns:a16="http://schemas.microsoft.com/office/drawing/2014/main" id="{919678D1-0E80-42D1-A2D4-50AB493946A2}"/>
              </a:ext>
            </a:extLst>
          </p:cNvPr>
          <p:cNvCxnSpPr>
            <a:cxnSpLocks/>
          </p:cNvCxnSpPr>
          <p:nvPr/>
        </p:nvCxnSpPr>
        <p:spPr>
          <a:xfrm>
            <a:off x="6543200" y="2977857"/>
            <a:ext cx="332669" cy="3777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84EB7F23-2A15-4B5E-A43A-319BCB9C8420}"/>
              </a:ext>
            </a:extLst>
          </p:cNvPr>
          <p:cNvCxnSpPr>
            <a:cxnSpLocks/>
          </p:cNvCxnSpPr>
          <p:nvPr/>
        </p:nvCxnSpPr>
        <p:spPr>
          <a:xfrm>
            <a:off x="6243805" y="3739122"/>
            <a:ext cx="570774" cy="6795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95AA50B8-3D93-46D0-80D6-A502D5325894}"/>
              </a:ext>
            </a:extLst>
          </p:cNvPr>
          <p:cNvCxnSpPr>
            <a:cxnSpLocks/>
          </p:cNvCxnSpPr>
          <p:nvPr/>
        </p:nvCxnSpPr>
        <p:spPr>
          <a:xfrm>
            <a:off x="6096852" y="4528109"/>
            <a:ext cx="1014303" cy="102842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1093C4C2-75A9-465E-9FE6-E7E489A41EB9}"/>
              </a:ext>
            </a:extLst>
          </p:cNvPr>
          <p:cNvCxnSpPr>
            <a:cxnSpLocks/>
          </p:cNvCxnSpPr>
          <p:nvPr/>
        </p:nvCxnSpPr>
        <p:spPr>
          <a:xfrm flipH="1">
            <a:off x="4883335" y="4284556"/>
            <a:ext cx="691754" cy="105657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de flecha 44">
            <a:extLst>
              <a:ext uri="{FF2B5EF4-FFF2-40B4-BE49-F238E27FC236}">
                <a16:creationId xmlns:a16="http://schemas.microsoft.com/office/drawing/2014/main" id="{37E0588D-DFCB-485B-83AA-A9867D26D8AA}"/>
              </a:ext>
            </a:extLst>
          </p:cNvPr>
          <p:cNvCxnSpPr>
            <a:cxnSpLocks/>
          </p:cNvCxnSpPr>
          <p:nvPr/>
        </p:nvCxnSpPr>
        <p:spPr>
          <a:xfrm flipH="1">
            <a:off x="3906134" y="3985748"/>
            <a:ext cx="476188" cy="177433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id="{DEAFE57F-5DE0-47DE-9611-A9C85B310D9D}"/>
              </a:ext>
            </a:extLst>
          </p:cNvPr>
          <p:cNvSpPr txBox="1"/>
          <p:nvPr/>
        </p:nvSpPr>
        <p:spPr>
          <a:xfrm>
            <a:off x="22737" y="5353649"/>
            <a:ext cx="1737647" cy="923330"/>
          </a:xfrm>
          <a:prstGeom prst="rect">
            <a:avLst/>
          </a:prstGeom>
          <a:noFill/>
        </p:spPr>
        <p:txBody>
          <a:bodyPr wrap="square" rtlCol="0">
            <a:spAutoFit/>
          </a:bodyPr>
          <a:lstStyle/>
          <a:p>
            <a:pPr algn="ctr"/>
            <a:r>
              <a:rPr lang="es-ES" dirty="0">
                <a:latin typeface="Arial Black" panose="020B0A04020102020204" pitchFamily="34" charset="0"/>
              </a:rPr>
              <a:t>FARO AUXILIAR DERECHO        </a:t>
            </a:r>
          </a:p>
        </p:txBody>
      </p:sp>
      <p:sp>
        <p:nvSpPr>
          <p:cNvPr id="48" name="CuadroTexto 47">
            <a:extLst>
              <a:ext uri="{FF2B5EF4-FFF2-40B4-BE49-F238E27FC236}">
                <a16:creationId xmlns:a16="http://schemas.microsoft.com/office/drawing/2014/main" id="{2EE721CD-5738-4981-85F4-2B48DC3EDB65}"/>
              </a:ext>
            </a:extLst>
          </p:cNvPr>
          <p:cNvSpPr txBox="1"/>
          <p:nvPr/>
        </p:nvSpPr>
        <p:spPr>
          <a:xfrm>
            <a:off x="-51522" y="4080306"/>
            <a:ext cx="1737647" cy="923330"/>
          </a:xfrm>
          <a:prstGeom prst="rect">
            <a:avLst/>
          </a:prstGeom>
          <a:noFill/>
        </p:spPr>
        <p:txBody>
          <a:bodyPr wrap="square" rtlCol="0">
            <a:spAutoFit/>
          </a:bodyPr>
          <a:lstStyle/>
          <a:p>
            <a:pPr algn="ctr"/>
            <a:r>
              <a:rPr lang="es-ES" dirty="0">
                <a:latin typeface="Arial Black" panose="020B0A04020102020204" pitchFamily="34" charset="0"/>
              </a:rPr>
              <a:t>CONJUNTO LUMINICO DERECHO      </a:t>
            </a:r>
          </a:p>
        </p:txBody>
      </p:sp>
      <p:sp>
        <p:nvSpPr>
          <p:cNvPr id="49" name="CuadroTexto 48">
            <a:extLst>
              <a:ext uri="{FF2B5EF4-FFF2-40B4-BE49-F238E27FC236}">
                <a16:creationId xmlns:a16="http://schemas.microsoft.com/office/drawing/2014/main" id="{DA319D80-F826-4F71-ADFA-B8BF1FAC51CF}"/>
              </a:ext>
            </a:extLst>
          </p:cNvPr>
          <p:cNvSpPr txBox="1"/>
          <p:nvPr/>
        </p:nvSpPr>
        <p:spPr>
          <a:xfrm>
            <a:off x="-85643" y="2848302"/>
            <a:ext cx="1954405" cy="923330"/>
          </a:xfrm>
          <a:prstGeom prst="rect">
            <a:avLst/>
          </a:prstGeom>
          <a:noFill/>
        </p:spPr>
        <p:txBody>
          <a:bodyPr wrap="square" rtlCol="0">
            <a:spAutoFit/>
          </a:bodyPr>
          <a:lstStyle/>
          <a:p>
            <a:pPr algn="ctr"/>
            <a:r>
              <a:rPr lang="es-ES" dirty="0">
                <a:latin typeface="Arial Black" panose="020B0A04020102020204" pitchFamily="34" charset="0"/>
              </a:rPr>
              <a:t>ESPEJO RETROVISOR</a:t>
            </a:r>
          </a:p>
          <a:p>
            <a:pPr algn="ctr"/>
            <a:r>
              <a:rPr lang="es-ES" dirty="0">
                <a:latin typeface="Arial Black" panose="020B0A04020102020204" pitchFamily="34" charset="0"/>
              </a:rPr>
              <a:t>EXTERIOR      </a:t>
            </a:r>
          </a:p>
        </p:txBody>
      </p:sp>
      <p:sp>
        <p:nvSpPr>
          <p:cNvPr id="50" name="CuadroTexto 49">
            <a:extLst>
              <a:ext uri="{FF2B5EF4-FFF2-40B4-BE49-F238E27FC236}">
                <a16:creationId xmlns:a16="http://schemas.microsoft.com/office/drawing/2014/main" id="{C615AEAC-2D55-4449-BD8E-2E5029D1AC20}"/>
              </a:ext>
            </a:extLst>
          </p:cNvPr>
          <p:cNvSpPr txBox="1"/>
          <p:nvPr/>
        </p:nvSpPr>
        <p:spPr>
          <a:xfrm>
            <a:off x="72636" y="1898308"/>
            <a:ext cx="1653593" cy="373232"/>
          </a:xfrm>
          <a:prstGeom prst="rect">
            <a:avLst/>
          </a:prstGeom>
          <a:noFill/>
        </p:spPr>
        <p:txBody>
          <a:bodyPr wrap="square" rtlCol="0">
            <a:spAutoFit/>
          </a:bodyPr>
          <a:lstStyle/>
          <a:p>
            <a:r>
              <a:rPr lang="es-ES" dirty="0">
                <a:latin typeface="Arial Black" panose="020B0A04020102020204" pitchFamily="34" charset="0"/>
              </a:rPr>
              <a:t>PARANTE    </a:t>
            </a:r>
          </a:p>
        </p:txBody>
      </p:sp>
      <p:sp>
        <p:nvSpPr>
          <p:cNvPr id="51" name="Elipse 50">
            <a:extLst>
              <a:ext uri="{FF2B5EF4-FFF2-40B4-BE49-F238E27FC236}">
                <a16:creationId xmlns:a16="http://schemas.microsoft.com/office/drawing/2014/main" id="{FF2E046C-48A2-4005-B958-F91594C439CB}"/>
              </a:ext>
            </a:extLst>
          </p:cNvPr>
          <p:cNvSpPr/>
          <p:nvPr/>
        </p:nvSpPr>
        <p:spPr>
          <a:xfrm>
            <a:off x="1500445" y="189310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52" name="Elipse 51">
            <a:extLst>
              <a:ext uri="{FF2B5EF4-FFF2-40B4-BE49-F238E27FC236}">
                <a16:creationId xmlns:a16="http://schemas.microsoft.com/office/drawing/2014/main" id="{B516B19D-2C93-4B91-9119-B5D26B6AED61}"/>
              </a:ext>
            </a:extLst>
          </p:cNvPr>
          <p:cNvSpPr/>
          <p:nvPr/>
        </p:nvSpPr>
        <p:spPr>
          <a:xfrm>
            <a:off x="1317480" y="244189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53" name="Elipse 52">
            <a:extLst>
              <a:ext uri="{FF2B5EF4-FFF2-40B4-BE49-F238E27FC236}">
                <a16:creationId xmlns:a16="http://schemas.microsoft.com/office/drawing/2014/main" id="{93BB782A-968A-4A73-A83A-87273AC85F59}"/>
              </a:ext>
            </a:extLst>
          </p:cNvPr>
          <p:cNvSpPr/>
          <p:nvPr/>
        </p:nvSpPr>
        <p:spPr>
          <a:xfrm>
            <a:off x="1625579" y="427981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54" name="Elipse 53">
            <a:extLst>
              <a:ext uri="{FF2B5EF4-FFF2-40B4-BE49-F238E27FC236}">
                <a16:creationId xmlns:a16="http://schemas.microsoft.com/office/drawing/2014/main" id="{C17BC864-27CC-49D7-9619-21B60B813173}"/>
              </a:ext>
            </a:extLst>
          </p:cNvPr>
          <p:cNvSpPr/>
          <p:nvPr/>
        </p:nvSpPr>
        <p:spPr>
          <a:xfrm>
            <a:off x="1449742" y="520207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cxnSp>
        <p:nvCxnSpPr>
          <p:cNvPr id="55" name="Conector recto de flecha 54">
            <a:extLst>
              <a:ext uri="{FF2B5EF4-FFF2-40B4-BE49-F238E27FC236}">
                <a16:creationId xmlns:a16="http://schemas.microsoft.com/office/drawing/2014/main" id="{685AE9FB-38D8-4785-8778-8137E424D7B6}"/>
              </a:ext>
            </a:extLst>
          </p:cNvPr>
          <p:cNvCxnSpPr>
            <a:cxnSpLocks/>
          </p:cNvCxnSpPr>
          <p:nvPr/>
        </p:nvCxnSpPr>
        <p:spPr>
          <a:xfrm flipH="1">
            <a:off x="2737299" y="3392648"/>
            <a:ext cx="771167" cy="22704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a:extLst>
              <a:ext uri="{FF2B5EF4-FFF2-40B4-BE49-F238E27FC236}">
                <a16:creationId xmlns:a16="http://schemas.microsoft.com/office/drawing/2014/main" id="{6CE2AF69-FA3A-4142-9294-CCAE96035669}"/>
              </a:ext>
            </a:extLst>
          </p:cNvPr>
          <p:cNvCxnSpPr>
            <a:cxnSpLocks/>
          </p:cNvCxnSpPr>
          <p:nvPr/>
        </p:nvCxnSpPr>
        <p:spPr>
          <a:xfrm flipH="1">
            <a:off x="1900818" y="4557560"/>
            <a:ext cx="790307" cy="70427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ector recto de flecha 59">
            <a:extLst>
              <a:ext uri="{FF2B5EF4-FFF2-40B4-BE49-F238E27FC236}">
                <a16:creationId xmlns:a16="http://schemas.microsoft.com/office/drawing/2014/main" id="{87C38D17-F293-47C4-9118-8B839C0402F7}"/>
              </a:ext>
            </a:extLst>
          </p:cNvPr>
          <p:cNvCxnSpPr>
            <a:cxnSpLocks/>
          </p:cNvCxnSpPr>
          <p:nvPr/>
        </p:nvCxnSpPr>
        <p:spPr>
          <a:xfrm flipH="1">
            <a:off x="1982576" y="3706903"/>
            <a:ext cx="531540" cy="5928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de flecha 61">
            <a:extLst>
              <a:ext uri="{FF2B5EF4-FFF2-40B4-BE49-F238E27FC236}">
                <a16:creationId xmlns:a16="http://schemas.microsoft.com/office/drawing/2014/main" id="{97BB00ED-2265-4672-965E-68117DE235BB}"/>
              </a:ext>
            </a:extLst>
          </p:cNvPr>
          <p:cNvCxnSpPr>
            <a:cxnSpLocks/>
          </p:cNvCxnSpPr>
          <p:nvPr/>
        </p:nvCxnSpPr>
        <p:spPr>
          <a:xfrm flipH="1" flipV="1">
            <a:off x="1759335" y="2661358"/>
            <a:ext cx="433715" cy="2724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ector recto de flecha 63">
            <a:extLst>
              <a:ext uri="{FF2B5EF4-FFF2-40B4-BE49-F238E27FC236}">
                <a16:creationId xmlns:a16="http://schemas.microsoft.com/office/drawing/2014/main" id="{FB1B133D-A6D3-4A97-B4E2-5649A04C3470}"/>
              </a:ext>
            </a:extLst>
          </p:cNvPr>
          <p:cNvCxnSpPr>
            <a:cxnSpLocks/>
          </p:cNvCxnSpPr>
          <p:nvPr/>
        </p:nvCxnSpPr>
        <p:spPr>
          <a:xfrm flipH="1" flipV="1">
            <a:off x="2009982" y="2151111"/>
            <a:ext cx="694940" cy="5193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Elipse 66">
            <a:extLst>
              <a:ext uri="{FF2B5EF4-FFF2-40B4-BE49-F238E27FC236}">
                <a16:creationId xmlns:a16="http://schemas.microsoft.com/office/drawing/2014/main" id="{77081983-0DAD-4D3B-AF4A-36249C67DB60}"/>
              </a:ext>
            </a:extLst>
          </p:cNvPr>
          <p:cNvSpPr/>
          <p:nvPr/>
        </p:nvSpPr>
        <p:spPr>
          <a:xfrm>
            <a:off x="2836656" y="124926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9</a:t>
            </a:r>
            <a:endParaRPr lang="es-ES" b="1" dirty="0">
              <a:latin typeface="Arial Black" panose="020B0A04020102020204" pitchFamily="34" charset="0"/>
            </a:endParaRPr>
          </a:p>
        </p:txBody>
      </p:sp>
      <p:cxnSp>
        <p:nvCxnSpPr>
          <p:cNvPr id="68" name="Conector recto de flecha 67">
            <a:extLst>
              <a:ext uri="{FF2B5EF4-FFF2-40B4-BE49-F238E27FC236}">
                <a16:creationId xmlns:a16="http://schemas.microsoft.com/office/drawing/2014/main" id="{C09C6315-2EFF-4A73-B88C-642E21C2548B}"/>
              </a:ext>
            </a:extLst>
          </p:cNvPr>
          <p:cNvCxnSpPr>
            <a:cxnSpLocks/>
          </p:cNvCxnSpPr>
          <p:nvPr/>
        </p:nvCxnSpPr>
        <p:spPr>
          <a:xfrm>
            <a:off x="3215114" y="1624106"/>
            <a:ext cx="1102096" cy="8177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CuadroTexto 70">
            <a:extLst>
              <a:ext uri="{FF2B5EF4-FFF2-40B4-BE49-F238E27FC236}">
                <a16:creationId xmlns:a16="http://schemas.microsoft.com/office/drawing/2014/main" id="{6E614FC1-05DF-4E7E-96CB-EBB56400280D}"/>
              </a:ext>
            </a:extLst>
          </p:cNvPr>
          <p:cNvSpPr txBox="1"/>
          <p:nvPr/>
        </p:nvSpPr>
        <p:spPr>
          <a:xfrm>
            <a:off x="963112" y="970022"/>
            <a:ext cx="1954405" cy="923330"/>
          </a:xfrm>
          <a:prstGeom prst="rect">
            <a:avLst/>
          </a:prstGeom>
          <a:noFill/>
        </p:spPr>
        <p:txBody>
          <a:bodyPr wrap="square" rtlCol="0">
            <a:spAutoFit/>
          </a:bodyPr>
          <a:lstStyle/>
          <a:p>
            <a:pPr algn="ctr"/>
            <a:r>
              <a:rPr lang="es-ES" dirty="0">
                <a:latin typeface="Arial Black" panose="020B0A04020102020204" pitchFamily="34" charset="0"/>
              </a:rPr>
              <a:t>ESPEJO RETROVISOR</a:t>
            </a:r>
          </a:p>
          <a:p>
            <a:pPr algn="ctr"/>
            <a:r>
              <a:rPr lang="es-ES" dirty="0">
                <a:latin typeface="Arial Black" panose="020B0A04020102020204" pitchFamily="34" charset="0"/>
              </a:rPr>
              <a:t>INTERIOR       </a:t>
            </a:r>
          </a:p>
        </p:txBody>
      </p:sp>
    </p:spTree>
    <p:extLst>
      <p:ext uri="{BB962C8B-B14F-4D97-AF65-F5344CB8AC3E}">
        <p14:creationId xmlns:p14="http://schemas.microsoft.com/office/powerpoint/2010/main" val="1782178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F7E5584-DACE-4052-8691-585944561269}"/>
              </a:ext>
            </a:extLst>
          </p:cNvPr>
          <p:cNvSpPr>
            <a:spLocks noGrp="1"/>
          </p:cNvSpPr>
          <p:nvPr>
            <p:ph type="title"/>
          </p:nvPr>
        </p:nvSpPr>
        <p:spPr/>
        <p:txBody>
          <a:bodyPr/>
          <a:lstStyle/>
          <a:p>
            <a:pPr algn="ctr"/>
            <a:r>
              <a:rPr lang="es-ES" dirty="0"/>
              <a:t>AUTOPARTES </a:t>
            </a:r>
          </a:p>
        </p:txBody>
      </p:sp>
      <p:pic>
        <p:nvPicPr>
          <p:cNvPr id="5" name="Imagen 4">
            <a:extLst>
              <a:ext uri="{FF2B5EF4-FFF2-40B4-BE49-F238E27FC236}">
                <a16:creationId xmlns:a16="http://schemas.microsoft.com/office/drawing/2014/main" id="{5B352D09-4BC7-4EAC-98C7-D83749DA0531}"/>
              </a:ext>
            </a:extLst>
          </p:cNvPr>
          <p:cNvPicPr>
            <a:picLocks noChangeAspect="1"/>
          </p:cNvPicPr>
          <p:nvPr/>
        </p:nvPicPr>
        <p:blipFill rotWithShape="1">
          <a:blip r:embed="rId2"/>
          <a:srcRect l="62600" t="31100" r="5901" b="38660"/>
          <a:stretch/>
        </p:blipFill>
        <p:spPr>
          <a:xfrm>
            <a:off x="1036419" y="1409801"/>
            <a:ext cx="6747541" cy="4301628"/>
          </a:xfrm>
          <a:prstGeom prst="rect">
            <a:avLst/>
          </a:prstGeom>
        </p:spPr>
      </p:pic>
      <p:sp>
        <p:nvSpPr>
          <p:cNvPr id="6" name="Elipse 5">
            <a:extLst>
              <a:ext uri="{FF2B5EF4-FFF2-40B4-BE49-F238E27FC236}">
                <a16:creationId xmlns:a16="http://schemas.microsoft.com/office/drawing/2014/main" id="{6F25927F-D6F9-4391-80E7-7BF40B1C41DA}"/>
              </a:ext>
            </a:extLst>
          </p:cNvPr>
          <p:cNvSpPr/>
          <p:nvPr/>
        </p:nvSpPr>
        <p:spPr>
          <a:xfrm>
            <a:off x="6012160" y="1367748"/>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7" name="Elipse 6">
            <a:extLst>
              <a:ext uri="{FF2B5EF4-FFF2-40B4-BE49-F238E27FC236}">
                <a16:creationId xmlns:a16="http://schemas.microsoft.com/office/drawing/2014/main" id="{0DEFD5B1-BF82-4912-BD97-365748D10328}"/>
              </a:ext>
            </a:extLst>
          </p:cNvPr>
          <p:cNvSpPr/>
          <p:nvPr/>
        </p:nvSpPr>
        <p:spPr>
          <a:xfrm>
            <a:off x="7046764" y="264030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8" name="Elipse 7">
            <a:extLst>
              <a:ext uri="{FF2B5EF4-FFF2-40B4-BE49-F238E27FC236}">
                <a16:creationId xmlns:a16="http://schemas.microsoft.com/office/drawing/2014/main" id="{CBC550FB-A654-4FD5-8B38-A766A65D70E5}"/>
              </a:ext>
            </a:extLst>
          </p:cNvPr>
          <p:cNvSpPr/>
          <p:nvPr/>
        </p:nvSpPr>
        <p:spPr>
          <a:xfrm>
            <a:off x="6884917" y="378240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9" name="Elipse 8">
            <a:extLst>
              <a:ext uri="{FF2B5EF4-FFF2-40B4-BE49-F238E27FC236}">
                <a16:creationId xmlns:a16="http://schemas.microsoft.com/office/drawing/2014/main" id="{AAAE2D00-65AB-42EC-871E-E07FB7A5C30C}"/>
              </a:ext>
            </a:extLst>
          </p:cNvPr>
          <p:cNvSpPr/>
          <p:nvPr/>
        </p:nvSpPr>
        <p:spPr>
          <a:xfrm>
            <a:off x="5678925" y="5262638"/>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10" name="CuadroTexto 9">
            <a:extLst>
              <a:ext uri="{FF2B5EF4-FFF2-40B4-BE49-F238E27FC236}">
                <a16:creationId xmlns:a16="http://schemas.microsoft.com/office/drawing/2014/main" id="{2435BF44-4E38-4DA8-A105-25B1FDB363FA}"/>
              </a:ext>
            </a:extLst>
          </p:cNvPr>
          <p:cNvSpPr txBox="1"/>
          <p:nvPr/>
        </p:nvSpPr>
        <p:spPr>
          <a:xfrm>
            <a:off x="6441331" y="1377418"/>
            <a:ext cx="1236428" cy="369332"/>
          </a:xfrm>
          <a:prstGeom prst="rect">
            <a:avLst/>
          </a:prstGeom>
          <a:noFill/>
        </p:spPr>
        <p:txBody>
          <a:bodyPr wrap="square" rtlCol="0">
            <a:spAutoFit/>
          </a:bodyPr>
          <a:lstStyle/>
          <a:p>
            <a:r>
              <a:rPr lang="es-ES" dirty="0">
                <a:latin typeface="Arial Black" panose="020B0A04020102020204" pitchFamily="34" charset="0"/>
              </a:rPr>
              <a:t>LUNETA    </a:t>
            </a:r>
          </a:p>
        </p:txBody>
      </p:sp>
      <p:sp>
        <p:nvSpPr>
          <p:cNvPr id="11" name="CuadroTexto 10">
            <a:extLst>
              <a:ext uri="{FF2B5EF4-FFF2-40B4-BE49-F238E27FC236}">
                <a16:creationId xmlns:a16="http://schemas.microsoft.com/office/drawing/2014/main" id="{D67D45A9-6A84-49C0-A54E-FA35AD7C3123}"/>
              </a:ext>
            </a:extLst>
          </p:cNvPr>
          <p:cNvSpPr txBox="1"/>
          <p:nvPr/>
        </p:nvSpPr>
        <p:spPr>
          <a:xfrm>
            <a:off x="7490407" y="2716243"/>
            <a:ext cx="1653593" cy="373232"/>
          </a:xfrm>
          <a:prstGeom prst="rect">
            <a:avLst/>
          </a:prstGeom>
          <a:noFill/>
        </p:spPr>
        <p:txBody>
          <a:bodyPr wrap="square" rtlCol="0">
            <a:spAutoFit/>
          </a:bodyPr>
          <a:lstStyle/>
          <a:p>
            <a:r>
              <a:rPr lang="es-ES" dirty="0">
                <a:latin typeface="Arial Black" panose="020B0A04020102020204" pitchFamily="34" charset="0"/>
              </a:rPr>
              <a:t>PARANTE    </a:t>
            </a:r>
          </a:p>
        </p:txBody>
      </p:sp>
      <p:sp>
        <p:nvSpPr>
          <p:cNvPr id="12" name="CuadroTexto 11">
            <a:extLst>
              <a:ext uri="{FF2B5EF4-FFF2-40B4-BE49-F238E27FC236}">
                <a16:creationId xmlns:a16="http://schemas.microsoft.com/office/drawing/2014/main" id="{8D903AB3-E9ED-401C-B2F6-5AF15923657F}"/>
              </a:ext>
            </a:extLst>
          </p:cNvPr>
          <p:cNvSpPr txBox="1"/>
          <p:nvPr/>
        </p:nvSpPr>
        <p:spPr>
          <a:xfrm>
            <a:off x="7247720" y="3530786"/>
            <a:ext cx="1737647" cy="923330"/>
          </a:xfrm>
          <a:prstGeom prst="rect">
            <a:avLst/>
          </a:prstGeom>
          <a:noFill/>
        </p:spPr>
        <p:txBody>
          <a:bodyPr wrap="square" rtlCol="0">
            <a:spAutoFit/>
          </a:bodyPr>
          <a:lstStyle/>
          <a:p>
            <a:pPr algn="ctr"/>
            <a:r>
              <a:rPr lang="es-ES" dirty="0">
                <a:latin typeface="Arial Black" panose="020B0A04020102020204" pitchFamily="34" charset="0"/>
              </a:rPr>
              <a:t>CONJUNTO LUMINICO DERECHO      </a:t>
            </a:r>
          </a:p>
        </p:txBody>
      </p:sp>
      <p:sp>
        <p:nvSpPr>
          <p:cNvPr id="14" name="CuadroTexto 13">
            <a:extLst>
              <a:ext uri="{FF2B5EF4-FFF2-40B4-BE49-F238E27FC236}">
                <a16:creationId xmlns:a16="http://schemas.microsoft.com/office/drawing/2014/main" id="{6708F82F-C0B6-45E6-B189-B1C98C6547B4}"/>
              </a:ext>
            </a:extLst>
          </p:cNvPr>
          <p:cNvSpPr txBox="1"/>
          <p:nvPr/>
        </p:nvSpPr>
        <p:spPr>
          <a:xfrm>
            <a:off x="5666661" y="5701560"/>
            <a:ext cx="2192358" cy="369332"/>
          </a:xfrm>
          <a:prstGeom prst="rect">
            <a:avLst/>
          </a:prstGeom>
          <a:noFill/>
        </p:spPr>
        <p:txBody>
          <a:bodyPr wrap="square" rtlCol="0">
            <a:spAutoFit/>
          </a:bodyPr>
          <a:lstStyle/>
          <a:p>
            <a:r>
              <a:rPr lang="es-ES" dirty="0">
                <a:latin typeface="Arial Black" panose="020B0A04020102020204" pitchFamily="34" charset="0"/>
              </a:rPr>
              <a:t>TAPA DE BAUL     </a:t>
            </a:r>
          </a:p>
        </p:txBody>
      </p:sp>
      <p:sp>
        <p:nvSpPr>
          <p:cNvPr id="15" name="Elipse 14">
            <a:extLst>
              <a:ext uri="{FF2B5EF4-FFF2-40B4-BE49-F238E27FC236}">
                <a16:creationId xmlns:a16="http://schemas.microsoft.com/office/drawing/2014/main" id="{CBA83BD7-8FE9-4A90-A572-84C3AD844C3E}"/>
              </a:ext>
            </a:extLst>
          </p:cNvPr>
          <p:cNvSpPr/>
          <p:nvPr/>
        </p:nvSpPr>
        <p:spPr>
          <a:xfrm>
            <a:off x="3203848" y="577797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16" name="CuadroTexto 15">
            <a:extLst>
              <a:ext uri="{FF2B5EF4-FFF2-40B4-BE49-F238E27FC236}">
                <a16:creationId xmlns:a16="http://schemas.microsoft.com/office/drawing/2014/main" id="{6570D598-9D6B-4A3D-AEA5-90126A24FC68}"/>
              </a:ext>
            </a:extLst>
          </p:cNvPr>
          <p:cNvSpPr txBox="1"/>
          <p:nvPr/>
        </p:nvSpPr>
        <p:spPr>
          <a:xfrm>
            <a:off x="3598752" y="5812766"/>
            <a:ext cx="2192358" cy="369332"/>
          </a:xfrm>
          <a:prstGeom prst="rect">
            <a:avLst/>
          </a:prstGeom>
          <a:noFill/>
        </p:spPr>
        <p:txBody>
          <a:bodyPr wrap="square" rtlCol="0">
            <a:spAutoFit/>
          </a:bodyPr>
          <a:lstStyle/>
          <a:p>
            <a:r>
              <a:rPr lang="es-ES" dirty="0">
                <a:latin typeface="Arial Black" panose="020B0A04020102020204" pitchFamily="34" charset="0"/>
              </a:rPr>
              <a:t>PARAGOLPES      </a:t>
            </a:r>
          </a:p>
        </p:txBody>
      </p:sp>
      <p:sp>
        <p:nvSpPr>
          <p:cNvPr id="17" name="Elipse 16">
            <a:extLst>
              <a:ext uri="{FF2B5EF4-FFF2-40B4-BE49-F238E27FC236}">
                <a16:creationId xmlns:a16="http://schemas.microsoft.com/office/drawing/2014/main" id="{25D967E9-8C9D-4F78-8CB4-96C9CD977A5E}"/>
              </a:ext>
            </a:extLst>
          </p:cNvPr>
          <p:cNvSpPr/>
          <p:nvPr/>
        </p:nvSpPr>
        <p:spPr>
          <a:xfrm>
            <a:off x="577625" y="362756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18" name="CuadroTexto 17">
            <a:extLst>
              <a:ext uri="{FF2B5EF4-FFF2-40B4-BE49-F238E27FC236}">
                <a16:creationId xmlns:a16="http://schemas.microsoft.com/office/drawing/2014/main" id="{31AB32B4-4F91-4FD7-9FD0-1405A2A434E1}"/>
              </a:ext>
            </a:extLst>
          </p:cNvPr>
          <p:cNvSpPr txBox="1"/>
          <p:nvPr/>
        </p:nvSpPr>
        <p:spPr>
          <a:xfrm>
            <a:off x="-37102" y="4211888"/>
            <a:ext cx="1737647" cy="923330"/>
          </a:xfrm>
          <a:prstGeom prst="rect">
            <a:avLst/>
          </a:prstGeom>
          <a:noFill/>
        </p:spPr>
        <p:txBody>
          <a:bodyPr wrap="square" rtlCol="0">
            <a:spAutoFit/>
          </a:bodyPr>
          <a:lstStyle/>
          <a:p>
            <a:pPr algn="ctr"/>
            <a:r>
              <a:rPr lang="es-ES" dirty="0">
                <a:latin typeface="Arial Black" panose="020B0A04020102020204" pitchFamily="34" charset="0"/>
              </a:rPr>
              <a:t>CONJUNTO LUMINICO IZQUIERDO       </a:t>
            </a:r>
          </a:p>
        </p:txBody>
      </p:sp>
      <p:sp>
        <p:nvSpPr>
          <p:cNvPr id="19" name="Elipse 18">
            <a:extLst>
              <a:ext uri="{FF2B5EF4-FFF2-40B4-BE49-F238E27FC236}">
                <a16:creationId xmlns:a16="http://schemas.microsoft.com/office/drawing/2014/main" id="{018EC24C-0B68-46F3-8C18-47AC56549261}"/>
              </a:ext>
            </a:extLst>
          </p:cNvPr>
          <p:cNvSpPr/>
          <p:nvPr/>
        </p:nvSpPr>
        <p:spPr>
          <a:xfrm>
            <a:off x="1466241" y="159304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20" name="CuadroTexto 19">
            <a:extLst>
              <a:ext uri="{FF2B5EF4-FFF2-40B4-BE49-F238E27FC236}">
                <a16:creationId xmlns:a16="http://schemas.microsoft.com/office/drawing/2014/main" id="{8714CC30-7F3B-4DD4-833B-EE7A56D3B658}"/>
              </a:ext>
            </a:extLst>
          </p:cNvPr>
          <p:cNvSpPr txBox="1"/>
          <p:nvPr/>
        </p:nvSpPr>
        <p:spPr>
          <a:xfrm>
            <a:off x="15725" y="1745992"/>
            <a:ext cx="1653593" cy="373232"/>
          </a:xfrm>
          <a:prstGeom prst="rect">
            <a:avLst/>
          </a:prstGeom>
          <a:noFill/>
        </p:spPr>
        <p:txBody>
          <a:bodyPr wrap="square" rtlCol="0">
            <a:spAutoFit/>
          </a:bodyPr>
          <a:lstStyle/>
          <a:p>
            <a:r>
              <a:rPr lang="es-ES" dirty="0">
                <a:latin typeface="Arial Black" panose="020B0A04020102020204" pitchFamily="34" charset="0"/>
              </a:rPr>
              <a:t>PARANTE    </a:t>
            </a:r>
          </a:p>
        </p:txBody>
      </p:sp>
      <p:cxnSp>
        <p:nvCxnSpPr>
          <p:cNvPr id="21" name="Conector recto de flecha 20">
            <a:extLst>
              <a:ext uri="{FF2B5EF4-FFF2-40B4-BE49-F238E27FC236}">
                <a16:creationId xmlns:a16="http://schemas.microsoft.com/office/drawing/2014/main" id="{2C2DADE5-E8DC-4819-BFCC-217358B3EAB2}"/>
              </a:ext>
            </a:extLst>
          </p:cNvPr>
          <p:cNvCxnSpPr>
            <a:cxnSpLocks/>
          </p:cNvCxnSpPr>
          <p:nvPr/>
        </p:nvCxnSpPr>
        <p:spPr>
          <a:xfrm flipV="1">
            <a:off x="4960209" y="1551358"/>
            <a:ext cx="916168" cy="698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7B37F01D-9AAC-4675-BDCA-DD0380E45B06}"/>
              </a:ext>
            </a:extLst>
          </p:cNvPr>
          <p:cNvCxnSpPr>
            <a:cxnSpLocks/>
          </p:cNvCxnSpPr>
          <p:nvPr/>
        </p:nvCxnSpPr>
        <p:spPr>
          <a:xfrm>
            <a:off x="5829778" y="2278352"/>
            <a:ext cx="1216986" cy="38903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40E37436-2292-4D76-86AC-FFDF87986922}"/>
              </a:ext>
            </a:extLst>
          </p:cNvPr>
          <p:cNvCxnSpPr>
            <a:cxnSpLocks/>
          </p:cNvCxnSpPr>
          <p:nvPr/>
        </p:nvCxnSpPr>
        <p:spPr>
          <a:xfrm>
            <a:off x="6026428" y="3206663"/>
            <a:ext cx="814720" cy="5757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446E473A-FEBC-41BD-AB93-0D8831FA936B}"/>
              </a:ext>
            </a:extLst>
          </p:cNvPr>
          <p:cNvCxnSpPr>
            <a:cxnSpLocks/>
          </p:cNvCxnSpPr>
          <p:nvPr/>
        </p:nvCxnSpPr>
        <p:spPr>
          <a:xfrm>
            <a:off x="4254750" y="3494534"/>
            <a:ext cx="982608" cy="175413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ector recto de flecha 31">
            <a:extLst>
              <a:ext uri="{FF2B5EF4-FFF2-40B4-BE49-F238E27FC236}">
                <a16:creationId xmlns:a16="http://schemas.microsoft.com/office/drawing/2014/main" id="{B0837CF8-CCDA-4CBE-BE26-9EDCD3D1E17A}"/>
              </a:ext>
            </a:extLst>
          </p:cNvPr>
          <p:cNvCxnSpPr>
            <a:cxnSpLocks/>
          </p:cNvCxnSpPr>
          <p:nvPr/>
        </p:nvCxnSpPr>
        <p:spPr>
          <a:xfrm flipH="1">
            <a:off x="3391874" y="4066485"/>
            <a:ext cx="826245" cy="17080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0B7FBA03-823A-4090-890D-9611CD3D016C}"/>
              </a:ext>
            </a:extLst>
          </p:cNvPr>
          <p:cNvCxnSpPr>
            <a:cxnSpLocks/>
          </p:cNvCxnSpPr>
          <p:nvPr/>
        </p:nvCxnSpPr>
        <p:spPr>
          <a:xfrm flipH="1">
            <a:off x="1023823" y="3206663"/>
            <a:ext cx="1449058" cy="5757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7CA15398-DEFB-47C4-A7EB-3B4AB4708844}"/>
              </a:ext>
            </a:extLst>
          </p:cNvPr>
          <p:cNvCxnSpPr>
            <a:cxnSpLocks/>
          </p:cNvCxnSpPr>
          <p:nvPr/>
        </p:nvCxnSpPr>
        <p:spPr>
          <a:xfrm flipH="1" flipV="1">
            <a:off x="1993563" y="1932608"/>
            <a:ext cx="712167" cy="3457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999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59DAED4-91B7-4BD0-B3B1-C952E192F715}"/>
              </a:ext>
            </a:extLst>
          </p:cNvPr>
          <p:cNvPicPr>
            <a:picLocks noChangeAspect="1"/>
          </p:cNvPicPr>
          <p:nvPr/>
        </p:nvPicPr>
        <p:blipFill rotWithShape="1">
          <a:blip r:embed="rId2"/>
          <a:srcRect l="3331" t="32503" r="35329" b="40343"/>
          <a:stretch/>
        </p:blipFill>
        <p:spPr>
          <a:xfrm>
            <a:off x="978031" y="2153672"/>
            <a:ext cx="7509520" cy="2664296"/>
          </a:xfrm>
          <a:prstGeom prst="rect">
            <a:avLst/>
          </a:prstGeom>
        </p:spPr>
      </p:pic>
      <p:sp>
        <p:nvSpPr>
          <p:cNvPr id="6" name="Elipse 5">
            <a:extLst>
              <a:ext uri="{FF2B5EF4-FFF2-40B4-BE49-F238E27FC236}">
                <a16:creationId xmlns:a16="http://schemas.microsoft.com/office/drawing/2014/main" id="{A752D30C-0D9A-45A1-A610-A3DEF3C1846A}"/>
              </a:ext>
            </a:extLst>
          </p:cNvPr>
          <p:cNvSpPr/>
          <p:nvPr/>
        </p:nvSpPr>
        <p:spPr>
          <a:xfrm>
            <a:off x="5942448" y="852485"/>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7</a:t>
            </a:r>
            <a:endParaRPr lang="es-ES" b="1" dirty="0">
              <a:latin typeface="Arial Black" panose="020B0A04020102020204" pitchFamily="34" charset="0"/>
            </a:endParaRPr>
          </a:p>
        </p:txBody>
      </p:sp>
      <p:sp>
        <p:nvSpPr>
          <p:cNvPr id="7" name="Elipse 6">
            <a:extLst>
              <a:ext uri="{FF2B5EF4-FFF2-40B4-BE49-F238E27FC236}">
                <a16:creationId xmlns:a16="http://schemas.microsoft.com/office/drawing/2014/main" id="{78A2DFEC-CFE2-454C-B739-3801760AB295}"/>
              </a:ext>
            </a:extLst>
          </p:cNvPr>
          <p:cNvSpPr/>
          <p:nvPr/>
        </p:nvSpPr>
        <p:spPr>
          <a:xfrm>
            <a:off x="3682917" y="600965"/>
            <a:ext cx="404929"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6</a:t>
            </a:r>
            <a:endParaRPr lang="es-ES" b="1" dirty="0">
              <a:latin typeface="Arial Black" panose="020B0A04020102020204" pitchFamily="34" charset="0"/>
            </a:endParaRPr>
          </a:p>
        </p:txBody>
      </p:sp>
      <p:sp>
        <p:nvSpPr>
          <p:cNvPr id="8" name="Elipse 7">
            <a:extLst>
              <a:ext uri="{FF2B5EF4-FFF2-40B4-BE49-F238E27FC236}">
                <a16:creationId xmlns:a16="http://schemas.microsoft.com/office/drawing/2014/main" id="{946E8580-0DF9-4971-A9F2-D1D39387CEDF}"/>
              </a:ext>
            </a:extLst>
          </p:cNvPr>
          <p:cNvSpPr/>
          <p:nvPr/>
        </p:nvSpPr>
        <p:spPr>
          <a:xfrm>
            <a:off x="1405227" y="99702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9" name="Elipse 8">
            <a:extLst>
              <a:ext uri="{FF2B5EF4-FFF2-40B4-BE49-F238E27FC236}">
                <a16:creationId xmlns:a16="http://schemas.microsoft.com/office/drawing/2014/main" id="{0463BBEB-12D7-45DA-831A-7772CCD25333}"/>
              </a:ext>
            </a:extLst>
          </p:cNvPr>
          <p:cNvSpPr/>
          <p:nvPr/>
        </p:nvSpPr>
        <p:spPr>
          <a:xfrm>
            <a:off x="3255824" y="514389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10" name="Elipse 9">
            <a:extLst>
              <a:ext uri="{FF2B5EF4-FFF2-40B4-BE49-F238E27FC236}">
                <a16:creationId xmlns:a16="http://schemas.microsoft.com/office/drawing/2014/main" id="{A729E2E0-33BD-4355-AB9D-4ADCAB017A4F}"/>
              </a:ext>
            </a:extLst>
          </p:cNvPr>
          <p:cNvSpPr/>
          <p:nvPr/>
        </p:nvSpPr>
        <p:spPr>
          <a:xfrm>
            <a:off x="2152450" y="515223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11" name="Elipse 10">
            <a:extLst>
              <a:ext uri="{FF2B5EF4-FFF2-40B4-BE49-F238E27FC236}">
                <a16:creationId xmlns:a16="http://schemas.microsoft.com/office/drawing/2014/main" id="{D944901F-1881-4D22-B015-68340508D841}"/>
              </a:ext>
            </a:extLst>
          </p:cNvPr>
          <p:cNvSpPr/>
          <p:nvPr/>
        </p:nvSpPr>
        <p:spPr>
          <a:xfrm>
            <a:off x="1003948" y="211495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12" name="Elipse 11">
            <a:extLst>
              <a:ext uri="{FF2B5EF4-FFF2-40B4-BE49-F238E27FC236}">
                <a16:creationId xmlns:a16="http://schemas.microsoft.com/office/drawing/2014/main" id="{EE2CCFB1-BAB5-4418-8D54-B11121218A70}"/>
              </a:ext>
            </a:extLst>
          </p:cNvPr>
          <p:cNvSpPr/>
          <p:nvPr/>
        </p:nvSpPr>
        <p:spPr>
          <a:xfrm>
            <a:off x="147613" y="461466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13" name="CuadroTexto 12">
            <a:extLst>
              <a:ext uri="{FF2B5EF4-FFF2-40B4-BE49-F238E27FC236}">
                <a16:creationId xmlns:a16="http://schemas.microsoft.com/office/drawing/2014/main" id="{B4F63D15-CF80-4814-8E1C-99489DEC0176}"/>
              </a:ext>
            </a:extLst>
          </p:cNvPr>
          <p:cNvSpPr txBox="1"/>
          <p:nvPr/>
        </p:nvSpPr>
        <p:spPr>
          <a:xfrm>
            <a:off x="197161" y="2615085"/>
            <a:ext cx="2403383" cy="369332"/>
          </a:xfrm>
          <a:prstGeom prst="rect">
            <a:avLst/>
          </a:prstGeom>
          <a:noFill/>
        </p:spPr>
        <p:txBody>
          <a:bodyPr wrap="square" rtlCol="0">
            <a:spAutoFit/>
          </a:bodyPr>
          <a:lstStyle/>
          <a:p>
            <a:pPr algn="ctr"/>
            <a:r>
              <a:rPr lang="es-ES" dirty="0">
                <a:latin typeface="Arial Black" panose="020B0A04020102020204" pitchFamily="34" charset="0"/>
              </a:rPr>
              <a:t>GUARDABARROS      </a:t>
            </a:r>
          </a:p>
        </p:txBody>
      </p:sp>
      <p:sp>
        <p:nvSpPr>
          <p:cNvPr id="14" name="CuadroTexto 13">
            <a:extLst>
              <a:ext uri="{FF2B5EF4-FFF2-40B4-BE49-F238E27FC236}">
                <a16:creationId xmlns:a16="http://schemas.microsoft.com/office/drawing/2014/main" id="{83D51DC3-20DE-4F9F-8FC6-30E65F1825A6}"/>
              </a:ext>
            </a:extLst>
          </p:cNvPr>
          <p:cNvSpPr txBox="1"/>
          <p:nvPr/>
        </p:nvSpPr>
        <p:spPr>
          <a:xfrm>
            <a:off x="-58380" y="5206348"/>
            <a:ext cx="2072821" cy="369332"/>
          </a:xfrm>
          <a:prstGeom prst="rect">
            <a:avLst/>
          </a:prstGeom>
          <a:noFill/>
        </p:spPr>
        <p:txBody>
          <a:bodyPr wrap="square" rtlCol="0">
            <a:spAutoFit/>
          </a:bodyPr>
          <a:lstStyle/>
          <a:p>
            <a:pPr algn="ctr"/>
            <a:r>
              <a:rPr lang="es-ES" dirty="0">
                <a:latin typeface="Arial Black" panose="020B0A04020102020204" pitchFamily="34" charset="0"/>
              </a:rPr>
              <a:t>NEUMÁTICO     </a:t>
            </a:r>
          </a:p>
        </p:txBody>
      </p:sp>
      <p:sp>
        <p:nvSpPr>
          <p:cNvPr id="15" name="CuadroTexto 14">
            <a:extLst>
              <a:ext uri="{FF2B5EF4-FFF2-40B4-BE49-F238E27FC236}">
                <a16:creationId xmlns:a16="http://schemas.microsoft.com/office/drawing/2014/main" id="{6DAF5B73-6F64-451D-A7A3-474AB8689B3A}"/>
              </a:ext>
            </a:extLst>
          </p:cNvPr>
          <p:cNvSpPr txBox="1"/>
          <p:nvPr/>
        </p:nvSpPr>
        <p:spPr>
          <a:xfrm>
            <a:off x="1201400" y="5732531"/>
            <a:ext cx="2061432" cy="369332"/>
          </a:xfrm>
          <a:prstGeom prst="rect">
            <a:avLst/>
          </a:prstGeom>
          <a:noFill/>
        </p:spPr>
        <p:txBody>
          <a:bodyPr wrap="square" rtlCol="0">
            <a:spAutoFit/>
          </a:bodyPr>
          <a:lstStyle/>
          <a:p>
            <a:pPr algn="ctr"/>
            <a:r>
              <a:rPr lang="es-ES" dirty="0">
                <a:latin typeface="Arial Black" panose="020B0A04020102020204" pitchFamily="34" charset="0"/>
              </a:rPr>
              <a:t>LLANTA      </a:t>
            </a:r>
          </a:p>
        </p:txBody>
      </p:sp>
      <p:sp>
        <p:nvSpPr>
          <p:cNvPr id="16" name="CuadroTexto 15">
            <a:extLst>
              <a:ext uri="{FF2B5EF4-FFF2-40B4-BE49-F238E27FC236}">
                <a16:creationId xmlns:a16="http://schemas.microsoft.com/office/drawing/2014/main" id="{AD8E8771-9D9E-4998-9ED5-0E1CEA5F8DC8}"/>
              </a:ext>
            </a:extLst>
          </p:cNvPr>
          <p:cNvSpPr txBox="1"/>
          <p:nvPr/>
        </p:nvSpPr>
        <p:spPr>
          <a:xfrm>
            <a:off x="3420452" y="5249010"/>
            <a:ext cx="2072822" cy="646331"/>
          </a:xfrm>
          <a:prstGeom prst="rect">
            <a:avLst/>
          </a:prstGeom>
          <a:noFill/>
        </p:spPr>
        <p:txBody>
          <a:bodyPr wrap="square" rtlCol="0">
            <a:spAutoFit/>
          </a:bodyPr>
          <a:lstStyle/>
          <a:p>
            <a:pPr algn="ctr"/>
            <a:r>
              <a:rPr lang="es-ES" dirty="0">
                <a:latin typeface="Arial Black" panose="020B0A04020102020204" pitchFamily="34" charset="0"/>
              </a:rPr>
              <a:t>PANEL DE PUERTA      </a:t>
            </a:r>
          </a:p>
        </p:txBody>
      </p:sp>
      <p:sp>
        <p:nvSpPr>
          <p:cNvPr id="17" name="CuadroTexto 16">
            <a:extLst>
              <a:ext uri="{FF2B5EF4-FFF2-40B4-BE49-F238E27FC236}">
                <a16:creationId xmlns:a16="http://schemas.microsoft.com/office/drawing/2014/main" id="{1136A737-1C78-4706-8B84-1F421E454401}"/>
              </a:ext>
            </a:extLst>
          </p:cNvPr>
          <p:cNvSpPr txBox="1"/>
          <p:nvPr/>
        </p:nvSpPr>
        <p:spPr>
          <a:xfrm>
            <a:off x="4125285" y="497260"/>
            <a:ext cx="1653593" cy="646331"/>
          </a:xfrm>
          <a:prstGeom prst="rect">
            <a:avLst/>
          </a:prstGeom>
          <a:noFill/>
        </p:spPr>
        <p:txBody>
          <a:bodyPr wrap="square" rtlCol="0">
            <a:spAutoFit/>
          </a:bodyPr>
          <a:lstStyle/>
          <a:p>
            <a:pPr algn="ctr"/>
            <a:r>
              <a:rPr lang="es-ES" dirty="0">
                <a:latin typeface="Arial Black" panose="020B0A04020102020204" pitchFamily="34" charset="0"/>
              </a:rPr>
              <a:t>PARANTE CENTRAL     </a:t>
            </a:r>
          </a:p>
        </p:txBody>
      </p:sp>
      <p:sp>
        <p:nvSpPr>
          <p:cNvPr id="18" name="CuadroTexto 17">
            <a:extLst>
              <a:ext uri="{FF2B5EF4-FFF2-40B4-BE49-F238E27FC236}">
                <a16:creationId xmlns:a16="http://schemas.microsoft.com/office/drawing/2014/main" id="{9C1D7A3C-C451-4F57-ABB6-0963D84CA8F6}"/>
              </a:ext>
            </a:extLst>
          </p:cNvPr>
          <p:cNvSpPr txBox="1"/>
          <p:nvPr/>
        </p:nvSpPr>
        <p:spPr>
          <a:xfrm>
            <a:off x="5990730" y="820425"/>
            <a:ext cx="2403383" cy="646331"/>
          </a:xfrm>
          <a:prstGeom prst="rect">
            <a:avLst/>
          </a:prstGeom>
          <a:noFill/>
        </p:spPr>
        <p:txBody>
          <a:bodyPr wrap="square" rtlCol="0">
            <a:spAutoFit/>
          </a:bodyPr>
          <a:lstStyle/>
          <a:p>
            <a:pPr algn="ctr"/>
            <a:r>
              <a:rPr lang="es-ES" dirty="0">
                <a:latin typeface="Arial Black" panose="020B0A04020102020204" pitchFamily="34" charset="0"/>
              </a:rPr>
              <a:t>PARANTE POSTERIOR </a:t>
            </a:r>
          </a:p>
        </p:txBody>
      </p:sp>
      <p:sp>
        <p:nvSpPr>
          <p:cNvPr id="19" name="CuadroTexto 18">
            <a:extLst>
              <a:ext uri="{FF2B5EF4-FFF2-40B4-BE49-F238E27FC236}">
                <a16:creationId xmlns:a16="http://schemas.microsoft.com/office/drawing/2014/main" id="{15DF3A7F-59EF-49AF-9156-9A45FC9DA420}"/>
              </a:ext>
            </a:extLst>
          </p:cNvPr>
          <p:cNvSpPr txBox="1"/>
          <p:nvPr/>
        </p:nvSpPr>
        <p:spPr>
          <a:xfrm>
            <a:off x="1405227" y="903653"/>
            <a:ext cx="2403383" cy="646331"/>
          </a:xfrm>
          <a:prstGeom prst="rect">
            <a:avLst/>
          </a:prstGeom>
          <a:noFill/>
        </p:spPr>
        <p:txBody>
          <a:bodyPr wrap="square" rtlCol="0">
            <a:spAutoFit/>
          </a:bodyPr>
          <a:lstStyle/>
          <a:p>
            <a:pPr algn="ctr"/>
            <a:r>
              <a:rPr lang="es-ES" dirty="0">
                <a:latin typeface="Arial Black" panose="020B0A04020102020204" pitchFamily="34" charset="0"/>
              </a:rPr>
              <a:t>PARANTE DELANTERO  </a:t>
            </a:r>
          </a:p>
        </p:txBody>
      </p:sp>
      <p:sp>
        <p:nvSpPr>
          <p:cNvPr id="20" name="Elipse 19">
            <a:extLst>
              <a:ext uri="{FF2B5EF4-FFF2-40B4-BE49-F238E27FC236}">
                <a16:creationId xmlns:a16="http://schemas.microsoft.com/office/drawing/2014/main" id="{4B476045-4918-4157-ADE1-6B7F24A6EF1D}"/>
              </a:ext>
            </a:extLst>
          </p:cNvPr>
          <p:cNvSpPr/>
          <p:nvPr/>
        </p:nvSpPr>
        <p:spPr>
          <a:xfrm>
            <a:off x="6536481" y="1751539"/>
            <a:ext cx="404929"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9</a:t>
            </a:r>
            <a:endParaRPr lang="es-ES" b="1" dirty="0">
              <a:latin typeface="Arial Black" panose="020B0A04020102020204" pitchFamily="34" charset="0"/>
            </a:endParaRPr>
          </a:p>
        </p:txBody>
      </p:sp>
      <p:sp>
        <p:nvSpPr>
          <p:cNvPr id="21" name="Elipse 20">
            <a:extLst>
              <a:ext uri="{FF2B5EF4-FFF2-40B4-BE49-F238E27FC236}">
                <a16:creationId xmlns:a16="http://schemas.microsoft.com/office/drawing/2014/main" id="{09C80C9B-7457-468B-8913-DD2FA1959214}"/>
              </a:ext>
            </a:extLst>
          </p:cNvPr>
          <p:cNvSpPr/>
          <p:nvPr/>
        </p:nvSpPr>
        <p:spPr>
          <a:xfrm>
            <a:off x="5493274" y="4850290"/>
            <a:ext cx="404929"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8</a:t>
            </a:r>
            <a:endParaRPr lang="es-ES" b="1" dirty="0">
              <a:latin typeface="Arial Black" panose="020B0A04020102020204" pitchFamily="34" charset="0"/>
            </a:endParaRPr>
          </a:p>
        </p:txBody>
      </p:sp>
      <p:sp>
        <p:nvSpPr>
          <p:cNvPr id="22" name="CuadroTexto 21">
            <a:extLst>
              <a:ext uri="{FF2B5EF4-FFF2-40B4-BE49-F238E27FC236}">
                <a16:creationId xmlns:a16="http://schemas.microsoft.com/office/drawing/2014/main" id="{051D7807-283F-450E-9439-039A602931E1}"/>
              </a:ext>
            </a:extLst>
          </p:cNvPr>
          <p:cNvSpPr txBox="1"/>
          <p:nvPr/>
        </p:nvSpPr>
        <p:spPr>
          <a:xfrm>
            <a:off x="5695738" y="4894330"/>
            <a:ext cx="1810849" cy="369332"/>
          </a:xfrm>
          <a:prstGeom prst="rect">
            <a:avLst/>
          </a:prstGeom>
          <a:noFill/>
        </p:spPr>
        <p:txBody>
          <a:bodyPr wrap="square" rtlCol="0">
            <a:spAutoFit/>
          </a:bodyPr>
          <a:lstStyle/>
          <a:p>
            <a:pPr algn="ctr"/>
            <a:r>
              <a:rPr lang="es-ES" dirty="0">
                <a:latin typeface="Arial Black" panose="020B0A04020102020204" pitchFamily="34" charset="0"/>
              </a:rPr>
              <a:t>CRISTAL       </a:t>
            </a:r>
          </a:p>
        </p:txBody>
      </p:sp>
      <p:sp>
        <p:nvSpPr>
          <p:cNvPr id="23" name="CuadroTexto 22">
            <a:extLst>
              <a:ext uri="{FF2B5EF4-FFF2-40B4-BE49-F238E27FC236}">
                <a16:creationId xmlns:a16="http://schemas.microsoft.com/office/drawing/2014/main" id="{F589038C-1204-47BD-A6E0-2ED1407C435F}"/>
              </a:ext>
            </a:extLst>
          </p:cNvPr>
          <p:cNvSpPr txBox="1"/>
          <p:nvPr/>
        </p:nvSpPr>
        <p:spPr>
          <a:xfrm>
            <a:off x="6824440" y="1723218"/>
            <a:ext cx="2061432" cy="646331"/>
          </a:xfrm>
          <a:prstGeom prst="rect">
            <a:avLst/>
          </a:prstGeom>
          <a:noFill/>
        </p:spPr>
        <p:txBody>
          <a:bodyPr wrap="square" rtlCol="0">
            <a:spAutoFit/>
          </a:bodyPr>
          <a:lstStyle/>
          <a:p>
            <a:pPr algn="ctr"/>
            <a:r>
              <a:rPr lang="es-ES" dirty="0">
                <a:latin typeface="Arial Black" panose="020B0A04020102020204" pitchFamily="34" charset="0"/>
              </a:rPr>
              <a:t>VENTANILLA FIJA        </a:t>
            </a:r>
          </a:p>
        </p:txBody>
      </p:sp>
      <p:cxnSp>
        <p:nvCxnSpPr>
          <p:cNvPr id="27" name="Conector recto de flecha 26">
            <a:extLst>
              <a:ext uri="{FF2B5EF4-FFF2-40B4-BE49-F238E27FC236}">
                <a16:creationId xmlns:a16="http://schemas.microsoft.com/office/drawing/2014/main" id="{0550C5FB-A56E-4054-BA97-676CB75EE1E1}"/>
              </a:ext>
            </a:extLst>
          </p:cNvPr>
          <p:cNvCxnSpPr>
            <a:cxnSpLocks/>
          </p:cNvCxnSpPr>
          <p:nvPr/>
        </p:nvCxnSpPr>
        <p:spPr>
          <a:xfrm>
            <a:off x="1354997" y="2391446"/>
            <a:ext cx="1488811" cy="101142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98916A72-6FEA-4615-9443-E86640AD75BB}"/>
              </a:ext>
            </a:extLst>
          </p:cNvPr>
          <p:cNvCxnSpPr>
            <a:cxnSpLocks/>
          </p:cNvCxnSpPr>
          <p:nvPr/>
        </p:nvCxnSpPr>
        <p:spPr>
          <a:xfrm flipV="1">
            <a:off x="587985" y="4377893"/>
            <a:ext cx="1368287" cy="47239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16D4CA59-51B3-4116-8861-20B2D58D8AC3}"/>
              </a:ext>
            </a:extLst>
          </p:cNvPr>
          <p:cNvCxnSpPr>
            <a:cxnSpLocks/>
          </p:cNvCxnSpPr>
          <p:nvPr/>
        </p:nvCxnSpPr>
        <p:spPr>
          <a:xfrm flipV="1">
            <a:off x="2232116" y="4259583"/>
            <a:ext cx="236793" cy="8494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6B35F6FB-5383-48A0-B9B4-9F98CECD5147}"/>
              </a:ext>
            </a:extLst>
          </p:cNvPr>
          <p:cNvCxnSpPr>
            <a:cxnSpLocks/>
          </p:cNvCxnSpPr>
          <p:nvPr/>
        </p:nvCxnSpPr>
        <p:spPr>
          <a:xfrm flipV="1">
            <a:off x="3659461" y="3861048"/>
            <a:ext cx="696515" cy="127408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AA5A1E78-8906-4A30-9BE3-2D69F7D4885A}"/>
              </a:ext>
            </a:extLst>
          </p:cNvPr>
          <p:cNvCxnSpPr>
            <a:cxnSpLocks/>
          </p:cNvCxnSpPr>
          <p:nvPr/>
        </p:nvCxnSpPr>
        <p:spPr>
          <a:xfrm flipH="1" flipV="1">
            <a:off x="4470370" y="2862076"/>
            <a:ext cx="1022904" cy="19946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6C0507B3-52EA-4291-AEC5-417E12AC3185}"/>
              </a:ext>
            </a:extLst>
          </p:cNvPr>
          <p:cNvCxnSpPr>
            <a:cxnSpLocks/>
          </p:cNvCxnSpPr>
          <p:nvPr/>
        </p:nvCxnSpPr>
        <p:spPr>
          <a:xfrm flipH="1">
            <a:off x="6139901" y="2266823"/>
            <a:ext cx="461261" cy="595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AED4FB48-BC99-40E7-A2BC-EC7E88EDF7A5}"/>
              </a:ext>
            </a:extLst>
          </p:cNvPr>
          <p:cNvCxnSpPr>
            <a:cxnSpLocks/>
          </p:cNvCxnSpPr>
          <p:nvPr/>
        </p:nvCxnSpPr>
        <p:spPr>
          <a:xfrm>
            <a:off x="6069563" y="1252846"/>
            <a:ext cx="552976" cy="164431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A7B953C5-3AF7-456E-A0DA-F065C90C8D42}"/>
              </a:ext>
            </a:extLst>
          </p:cNvPr>
          <p:cNvCxnSpPr>
            <a:cxnSpLocks/>
          </p:cNvCxnSpPr>
          <p:nvPr/>
        </p:nvCxnSpPr>
        <p:spPr>
          <a:xfrm>
            <a:off x="3982251" y="958764"/>
            <a:ext cx="953860" cy="17366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AE943962-38A1-46F9-9C14-0D6552DA93D1}"/>
              </a:ext>
            </a:extLst>
          </p:cNvPr>
          <p:cNvCxnSpPr>
            <a:cxnSpLocks/>
          </p:cNvCxnSpPr>
          <p:nvPr/>
        </p:nvCxnSpPr>
        <p:spPr>
          <a:xfrm>
            <a:off x="1672601" y="1389199"/>
            <a:ext cx="2162247" cy="129087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77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7"/>
          <p:cNvSpPr>
            <a:spLocks noChangeArrowheads="1"/>
          </p:cNvSpPr>
          <p:nvPr/>
        </p:nvSpPr>
        <p:spPr bwMode="auto">
          <a:xfrm>
            <a:off x="1042988" y="1196975"/>
            <a:ext cx="7058025"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s-ES" sz="3600" b="1" i="1" dirty="0">
                <a:latin typeface="Candara" pitchFamily="34" charset="0"/>
              </a:rPr>
              <a:t>La carrocería : es el conjunto de elementos que presenta el perfil de la estructura de un vehículo, que sirve de habitáculo a los pasajeros, dispone de una zona de carga y de un lugar para el alojamiento de los componentes y órganos mecánicos  del automóvil.</a:t>
            </a:r>
          </a:p>
        </p:txBody>
      </p:sp>
    </p:spTree>
    <p:extLst>
      <p:ext uri="{BB962C8B-B14F-4D97-AF65-F5344CB8AC3E}">
        <p14:creationId xmlns:p14="http://schemas.microsoft.com/office/powerpoint/2010/main" val="4136238975"/>
      </p:ext>
    </p:extLst>
  </p:cSld>
  <p:clrMapOvr>
    <a:masterClrMapping/>
  </p:clrMapOvr>
  <p:transition>
    <p:wedg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4D6DB769-5C3F-4805-81EA-AAEC572A49FE}"/>
              </a:ext>
            </a:extLst>
          </p:cNvPr>
          <p:cNvPicPr>
            <a:picLocks noChangeAspect="1"/>
          </p:cNvPicPr>
          <p:nvPr/>
        </p:nvPicPr>
        <p:blipFill rotWithShape="1">
          <a:blip r:embed="rId2">
            <a:extLst>
              <a:ext uri="{28A0092B-C50C-407E-A947-70E740481C1C}">
                <a14:useLocalDpi xmlns:a14="http://schemas.microsoft.com/office/drawing/2010/main" val="0"/>
              </a:ext>
            </a:extLst>
          </a:blip>
          <a:srcRect l="22281" t="59450" r="21020"/>
          <a:stretch/>
        </p:blipFill>
        <p:spPr>
          <a:xfrm>
            <a:off x="772438" y="1199833"/>
            <a:ext cx="6948772" cy="3313080"/>
          </a:xfrm>
          <a:prstGeom prst="rect">
            <a:avLst/>
          </a:prstGeom>
        </p:spPr>
      </p:pic>
      <p:sp>
        <p:nvSpPr>
          <p:cNvPr id="7" name="Elipse 6">
            <a:extLst>
              <a:ext uri="{FF2B5EF4-FFF2-40B4-BE49-F238E27FC236}">
                <a16:creationId xmlns:a16="http://schemas.microsoft.com/office/drawing/2014/main" id="{52CFB7D4-DE55-437E-849A-DA90EE0634DC}"/>
              </a:ext>
            </a:extLst>
          </p:cNvPr>
          <p:cNvSpPr/>
          <p:nvPr/>
        </p:nvSpPr>
        <p:spPr>
          <a:xfrm>
            <a:off x="6463371" y="255762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8" name="Elipse 7">
            <a:extLst>
              <a:ext uri="{FF2B5EF4-FFF2-40B4-BE49-F238E27FC236}">
                <a16:creationId xmlns:a16="http://schemas.microsoft.com/office/drawing/2014/main" id="{9243B751-9688-4120-9BF9-0AD2179F598C}"/>
              </a:ext>
            </a:extLst>
          </p:cNvPr>
          <p:cNvSpPr/>
          <p:nvPr/>
        </p:nvSpPr>
        <p:spPr>
          <a:xfrm>
            <a:off x="5051355" y="255762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9" name="Elipse 8">
            <a:extLst>
              <a:ext uri="{FF2B5EF4-FFF2-40B4-BE49-F238E27FC236}">
                <a16:creationId xmlns:a16="http://schemas.microsoft.com/office/drawing/2014/main" id="{ED3C5248-0846-4F6F-8BE9-33948B665A1B}"/>
              </a:ext>
            </a:extLst>
          </p:cNvPr>
          <p:cNvSpPr/>
          <p:nvPr/>
        </p:nvSpPr>
        <p:spPr>
          <a:xfrm>
            <a:off x="3639339" y="255024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10" name="Elipse 9">
            <a:extLst>
              <a:ext uri="{FF2B5EF4-FFF2-40B4-BE49-F238E27FC236}">
                <a16:creationId xmlns:a16="http://schemas.microsoft.com/office/drawing/2014/main" id="{6961370D-0098-42FE-B0DA-656772FA18C0}"/>
              </a:ext>
            </a:extLst>
          </p:cNvPr>
          <p:cNvSpPr/>
          <p:nvPr/>
        </p:nvSpPr>
        <p:spPr>
          <a:xfrm>
            <a:off x="1176308" y="255024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11" name="Elipse 10">
            <a:extLst>
              <a:ext uri="{FF2B5EF4-FFF2-40B4-BE49-F238E27FC236}">
                <a16:creationId xmlns:a16="http://schemas.microsoft.com/office/drawing/2014/main" id="{E4F9B39B-AD24-48DA-9C39-FFCE969D27B7}"/>
              </a:ext>
            </a:extLst>
          </p:cNvPr>
          <p:cNvSpPr/>
          <p:nvPr/>
        </p:nvSpPr>
        <p:spPr>
          <a:xfrm>
            <a:off x="1975081" y="255024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12" name="Elipse 11">
            <a:extLst>
              <a:ext uri="{FF2B5EF4-FFF2-40B4-BE49-F238E27FC236}">
                <a16:creationId xmlns:a16="http://schemas.microsoft.com/office/drawing/2014/main" id="{D9D9FEEC-DB85-49BA-ADE3-ED18796B34CC}"/>
              </a:ext>
            </a:extLst>
          </p:cNvPr>
          <p:cNvSpPr/>
          <p:nvPr/>
        </p:nvSpPr>
        <p:spPr>
          <a:xfrm>
            <a:off x="574986" y="479715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13" name="Elipse 12">
            <a:extLst>
              <a:ext uri="{FF2B5EF4-FFF2-40B4-BE49-F238E27FC236}">
                <a16:creationId xmlns:a16="http://schemas.microsoft.com/office/drawing/2014/main" id="{DC2C1121-8776-4742-A37E-B2CD9E7669E3}"/>
              </a:ext>
            </a:extLst>
          </p:cNvPr>
          <p:cNvSpPr/>
          <p:nvPr/>
        </p:nvSpPr>
        <p:spPr>
          <a:xfrm>
            <a:off x="574986" y="543870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14" name="CuadroTexto 13">
            <a:extLst>
              <a:ext uri="{FF2B5EF4-FFF2-40B4-BE49-F238E27FC236}">
                <a16:creationId xmlns:a16="http://schemas.microsoft.com/office/drawing/2014/main" id="{00D1F8D0-BC75-40E8-8F10-A6C052679E0B}"/>
              </a:ext>
            </a:extLst>
          </p:cNvPr>
          <p:cNvSpPr txBox="1"/>
          <p:nvPr/>
        </p:nvSpPr>
        <p:spPr>
          <a:xfrm>
            <a:off x="781224" y="4824756"/>
            <a:ext cx="2403383" cy="369332"/>
          </a:xfrm>
          <a:prstGeom prst="rect">
            <a:avLst/>
          </a:prstGeom>
          <a:noFill/>
        </p:spPr>
        <p:txBody>
          <a:bodyPr wrap="square" rtlCol="0">
            <a:spAutoFit/>
          </a:bodyPr>
          <a:lstStyle/>
          <a:p>
            <a:pPr algn="ctr"/>
            <a:r>
              <a:rPr lang="es-ES" dirty="0">
                <a:latin typeface="Arial Black" panose="020B0A04020102020204" pitchFamily="34" charset="0"/>
              </a:rPr>
              <a:t>TAPA DE BAUL       </a:t>
            </a:r>
          </a:p>
        </p:txBody>
      </p:sp>
      <p:sp>
        <p:nvSpPr>
          <p:cNvPr id="15" name="CuadroTexto 14">
            <a:extLst>
              <a:ext uri="{FF2B5EF4-FFF2-40B4-BE49-F238E27FC236}">
                <a16:creationId xmlns:a16="http://schemas.microsoft.com/office/drawing/2014/main" id="{5867C43F-89A9-47A0-8096-10C0C0CD54D7}"/>
              </a:ext>
            </a:extLst>
          </p:cNvPr>
          <p:cNvSpPr txBox="1"/>
          <p:nvPr/>
        </p:nvSpPr>
        <p:spPr>
          <a:xfrm>
            <a:off x="467544" y="5473501"/>
            <a:ext cx="2403383" cy="369332"/>
          </a:xfrm>
          <a:prstGeom prst="rect">
            <a:avLst/>
          </a:prstGeom>
          <a:noFill/>
        </p:spPr>
        <p:txBody>
          <a:bodyPr wrap="square" rtlCol="0">
            <a:spAutoFit/>
          </a:bodyPr>
          <a:lstStyle/>
          <a:p>
            <a:pPr algn="ctr"/>
            <a:r>
              <a:rPr lang="es-ES" dirty="0">
                <a:latin typeface="Arial Black" panose="020B0A04020102020204" pitchFamily="34" charset="0"/>
              </a:rPr>
              <a:t>LUNETA        </a:t>
            </a:r>
          </a:p>
        </p:txBody>
      </p:sp>
      <p:sp>
        <p:nvSpPr>
          <p:cNvPr id="17" name="Elipse 16">
            <a:extLst>
              <a:ext uri="{FF2B5EF4-FFF2-40B4-BE49-F238E27FC236}">
                <a16:creationId xmlns:a16="http://schemas.microsoft.com/office/drawing/2014/main" id="{DC5C6462-0ADB-40DC-9EDE-F329D8B8A372}"/>
              </a:ext>
            </a:extLst>
          </p:cNvPr>
          <p:cNvSpPr/>
          <p:nvPr/>
        </p:nvSpPr>
        <p:spPr>
          <a:xfrm>
            <a:off x="3447469" y="475516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18" name="CuadroTexto 17">
            <a:extLst>
              <a:ext uri="{FF2B5EF4-FFF2-40B4-BE49-F238E27FC236}">
                <a16:creationId xmlns:a16="http://schemas.microsoft.com/office/drawing/2014/main" id="{3E039A2B-A2E1-416B-BD2E-6F8C1D64917C}"/>
              </a:ext>
            </a:extLst>
          </p:cNvPr>
          <p:cNvSpPr txBox="1"/>
          <p:nvPr/>
        </p:nvSpPr>
        <p:spPr>
          <a:xfrm>
            <a:off x="3836791" y="4789961"/>
            <a:ext cx="1161742" cy="369332"/>
          </a:xfrm>
          <a:prstGeom prst="rect">
            <a:avLst/>
          </a:prstGeom>
          <a:noFill/>
        </p:spPr>
        <p:txBody>
          <a:bodyPr wrap="square" rtlCol="0">
            <a:spAutoFit/>
          </a:bodyPr>
          <a:lstStyle/>
          <a:p>
            <a:pPr algn="ctr"/>
            <a:r>
              <a:rPr lang="es-ES" dirty="0">
                <a:latin typeface="Arial Black" panose="020B0A04020102020204" pitchFamily="34" charset="0"/>
              </a:rPr>
              <a:t>TECHO       </a:t>
            </a:r>
          </a:p>
        </p:txBody>
      </p:sp>
      <p:sp>
        <p:nvSpPr>
          <p:cNvPr id="19" name="Elipse 18">
            <a:extLst>
              <a:ext uri="{FF2B5EF4-FFF2-40B4-BE49-F238E27FC236}">
                <a16:creationId xmlns:a16="http://schemas.microsoft.com/office/drawing/2014/main" id="{307A90A8-A9DA-45E8-AAA7-F501FF42F975}"/>
              </a:ext>
            </a:extLst>
          </p:cNvPr>
          <p:cNvSpPr/>
          <p:nvPr/>
        </p:nvSpPr>
        <p:spPr>
          <a:xfrm>
            <a:off x="3447469" y="547113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20" name="CuadroTexto 19">
            <a:extLst>
              <a:ext uri="{FF2B5EF4-FFF2-40B4-BE49-F238E27FC236}">
                <a16:creationId xmlns:a16="http://schemas.microsoft.com/office/drawing/2014/main" id="{030B40BD-4BB5-4565-B37B-6EA5DE34B72F}"/>
              </a:ext>
            </a:extLst>
          </p:cNvPr>
          <p:cNvSpPr txBox="1"/>
          <p:nvPr/>
        </p:nvSpPr>
        <p:spPr>
          <a:xfrm>
            <a:off x="3862484" y="5508296"/>
            <a:ext cx="2018647" cy="369332"/>
          </a:xfrm>
          <a:prstGeom prst="rect">
            <a:avLst/>
          </a:prstGeom>
          <a:noFill/>
        </p:spPr>
        <p:txBody>
          <a:bodyPr wrap="square" rtlCol="0">
            <a:spAutoFit/>
          </a:bodyPr>
          <a:lstStyle/>
          <a:p>
            <a:r>
              <a:rPr lang="es-ES" dirty="0">
                <a:latin typeface="Arial Black" panose="020B0A04020102020204" pitchFamily="34" charset="0"/>
              </a:rPr>
              <a:t>PARABRISAS        </a:t>
            </a:r>
          </a:p>
        </p:txBody>
      </p:sp>
      <p:sp>
        <p:nvSpPr>
          <p:cNvPr id="21" name="Elipse 20">
            <a:extLst>
              <a:ext uri="{FF2B5EF4-FFF2-40B4-BE49-F238E27FC236}">
                <a16:creationId xmlns:a16="http://schemas.microsoft.com/office/drawing/2014/main" id="{5CCC4720-61E7-443D-86DF-43E80D4A2D1D}"/>
              </a:ext>
            </a:extLst>
          </p:cNvPr>
          <p:cNvSpPr/>
          <p:nvPr/>
        </p:nvSpPr>
        <p:spPr>
          <a:xfrm>
            <a:off x="6068467" y="472037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22" name="CuadroTexto 21">
            <a:extLst>
              <a:ext uri="{FF2B5EF4-FFF2-40B4-BE49-F238E27FC236}">
                <a16:creationId xmlns:a16="http://schemas.microsoft.com/office/drawing/2014/main" id="{0EDFE3E4-6502-43C4-91C5-6FEF9EE456D7}"/>
              </a:ext>
            </a:extLst>
          </p:cNvPr>
          <p:cNvSpPr txBox="1"/>
          <p:nvPr/>
        </p:nvSpPr>
        <p:spPr>
          <a:xfrm>
            <a:off x="6509229" y="4716587"/>
            <a:ext cx="2018647" cy="369332"/>
          </a:xfrm>
          <a:prstGeom prst="rect">
            <a:avLst/>
          </a:prstGeom>
          <a:noFill/>
        </p:spPr>
        <p:txBody>
          <a:bodyPr wrap="square" rtlCol="0">
            <a:spAutoFit/>
          </a:bodyPr>
          <a:lstStyle/>
          <a:p>
            <a:r>
              <a:rPr lang="es-ES" dirty="0">
                <a:latin typeface="Arial Black" panose="020B0A04020102020204" pitchFamily="34" charset="0"/>
              </a:rPr>
              <a:t>CAPO         </a:t>
            </a:r>
          </a:p>
        </p:txBody>
      </p:sp>
    </p:spTree>
    <p:extLst>
      <p:ext uri="{BB962C8B-B14F-4D97-AF65-F5344CB8AC3E}">
        <p14:creationId xmlns:p14="http://schemas.microsoft.com/office/powerpoint/2010/main" val="3707461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A1F91E9-B834-468C-BB5B-E59A06DB5F56}"/>
              </a:ext>
            </a:extLst>
          </p:cNvPr>
          <p:cNvPicPr>
            <a:picLocks noChangeAspect="1"/>
          </p:cNvPicPr>
          <p:nvPr/>
        </p:nvPicPr>
        <p:blipFill rotWithShape="1">
          <a:blip r:embed="rId2">
            <a:extLst>
              <a:ext uri="{28A0092B-C50C-407E-A947-70E740481C1C}">
                <a14:useLocalDpi xmlns:a14="http://schemas.microsoft.com/office/drawing/2010/main" val="0"/>
              </a:ext>
            </a:extLst>
          </a:blip>
          <a:srcRect l="22281" t="59450" r="21020"/>
          <a:stretch/>
        </p:blipFill>
        <p:spPr>
          <a:xfrm>
            <a:off x="1074862" y="1196752"/>
            <a:ext cx="6948772" cy="3745128"/>
          </a:xfrm>
          <a:prstGeom prst="rect">
            <a:avLst/>
          </a:prstGeom>
        </p:spPr>
      </p:pic>
      <p:cxnSp>
        <p:nvCxnSpPr>
          <p:cNvPr id="8" name="Conector recto 7">
            <a:extLst>
              <a:ext uri="{FF2B5EF4-FFF2-40B4-BE49-F238E27FC236}">
                <a16:creationId xmlns:a16="http://schemas.microsoft.com/office/drawing/2014/main" id="{018B9606-A7E5-454D-9635-94F069F8B9B6}"/>
              </a:ext>
            </a:extLst>
          </p:cNvPr>
          <p:cNvCxnSpPr>
            <a:cxnSpLocks/>
          </p:cNvCxnSpPr>
          <p:nvPr/>
        </p:nvCxnSpPr>
        <p:spPr>
          <a:xfrm>
            <a:off x="4549248" y="1988840"/>
            <a:ext cx="0" cy="213693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ABB1617E-6D54-4737-A292-BE03994BF836}"/>
              </a:ext>
            </a:extLst>
          </p:cNvPr>
          <p:cNvSpPr txBox="1"/>
          <p:nvPr/>
        </p:nvSpPr>
        <p:spPr>
          <a:xfrm>
            <a:off x="4598504" y="2371448"/>
            <a:ext cx="405540" cy="2031325"/>
          </a:xfrm>
          <a:prstGeom prst="rect">
            <a:avLst/>
          </a:prstGeom>
          <a:noFill/>
        </p:spPr>
        <p:txBody>
          <a:bodyPr wrap="square" rtlCol="0">
            <a:spAutoFit/>
          </a:bodyPr>
          <a:lstStyle/>
          <a:p>
            <a:pPr algn="ctr"/>
            <a:r>
              <a:rPr lang="es-ES" dirty="0">
                <a:solidFill>
                  <a:schemeClr val="bg1"/>
                </a:solidFill>
                <a:latin typeface="Arial Black" panose="020B0A04020102020204" pitchFamily="34" charset="0"/>
              </a:rPr>
              <a:t>INICIAL</a:t>
            </a:r>
            <a:r>
              <a:rPr lang="es-ES" dirty="0"/>
              <a:t> </a:t>
            </a:r>
          </a:p>
        </p:txBody>
      </p:sp>
      <p:sp>
        <p:nvSpPr>
          <p:cNvPr id="12" name="CuadroTexto 11">
            <a:extLst>
              <a:ext uri="{FF2B5EF4-FFF2-40B4-BE49-F238E27FC236}">
                <a16:creationId xmlns:a16="http://schemas.microsoft.com/office/drawing/2014/main" id="{443EE94C-7B6C-482C-81B0-1E3DEC1E9F6B}"/>
              </a:ext>
            </a:extLst>
          </p:cNvPr>
          <p:cNvSpPr txBox="1"/>
          <p:nvPr/>
        </p:nvSpPr>
        <p:spPr>
          <a:xfrm>
            <a:off x="3835179" y="2495166"/>
            <a:ext cx="370771" cy="1477328"/>
          </a:xfrm>
          <a:prstGeom prst="rect">
            <a:avLst/>
          </a:prstGeom>
          <a:noFill/>
        </p:spPr>
        <p:txBody>
          <a:bodyPr wrap="square" rtlCol="0">
            <a:spAutoFit/>
          </a:bodyPr>
          <a:lstStyle/>
          <a:p>
            <a:pPr algn="ctr"/>
            <a:r>
              <a:rPr lang="es-ES" dirty="0">
                <a:solidFill>
                  <a:schemeClr val="bg1"/>
                </a:solidFill>
                <a:latin typeface="Arial Black" panose="020B0A04020102020204" pitchFamily="34" charset="0"/>
              </a:rPr>
              <a:t>MEDIO </a:t>
            </a:r>
            <a:r>
              <a:rPr lang="es-ES" dirty="0"/>
              <a:t> </a:t>
            </a:r>
          </a:p>
        </p:txBody>
      </p:sp>
      <p:cxnSp>
        <p:nvCxnSpPr>
          <p:cNvPr id="13" name="Conector recto 12">
            <a:extLst>
              <a:ext uri="{FF2B5EF4-FFF2-40B4-BE49-F238E27FC236}">
                <a16:creationId xmlns:a16="http://schemas.microsoft.com/office/drawing/2014/main" id="{E9F071CE-970E-4CBB-9C03-71A33DD47AD8}"/>
              </a:ext>
            </a:extLst>
          </p:cNvPr>
          <p:cNvCxnSpPr>
            <a:cxnSpLocks/>
          </p:cNvCxnSpPr>
          <p:nvPr/>
        </p:nvCxnSpPr>
        <p:spPr>
          <a:xfrm>
            <a:off x="3563888" y="2098168"/>
            <a:ext cx="0" cy="2019752"/>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E7BE0429-ADF6-481B-A1A7-2DA95195303E}"/>
              </a:ext>
            </a:extLst>
          </p:cNvPr>
          <p:cNvSpPr txBox="1"/>
          <p:nvPr/>
        </p:nvSpPr>
        <p:spPr>
          <a:xfrm flipH="1">
            <a:off x="3101878" y="2098168"/>
            <a:ext cx="374435" cy="2308324"/>
          </a:xfrm>
          <a:prstGeom prst="rect">
            <a:avLst/>
          </a:prstGeom>
          <a:noFill/>
        </p:spPr>
        <p:txBody>
          <a:bodyPr wrap="square" rtlCol="0">
            <a:spAutoFit/>
          </a:bodyPr>
          <a:lstStyle/>
          <a:p>
            <a:pPr algn="ctr"/>
            <a:r>
              <a:rPr lang="es-ES" dirty="0">
                <a:solidFill>
                  <a:schemeClr val="bg1"/>
                </a:solidFill>
                <a:latin typeface="Arial Black" panose="020B0A04020102020204" pitchFamily="34" charset="0"/>
              </a:rPr>
              <a:t>TERMINAL  </a:t>
            </a:r>
            <a:r>
              <a:rPr lang="es-ES" dirty="0"/>
              <a:t> </a:t>
            </a:r>
          </a:p>
        </p:txBody>
      </p:sp>
    </p:spTree>
    <p:extLst>
      <p:ext uri="{BB962C8B-B14F-4D97-AF65-F5344CB8AC3E}">
        <p14:creationId xmlns:p14="http://schemas.microsoft.com/office/powerpoint/2010/main" val="3983981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E0F3520-33A4-4B53-B2D5-175B9FDA91B8}"/>
              </a:ext>
            </a:extLst>
          </p:cNvPr>
          <p:cNvSpPr>
            <a:spLocks noGrp="1"/>
          </p:cNvSpPr>
          <p:nvPr>
            <p:ph type="title"/>
          </p:nvPr>
        </p:nvSpPr>
        <p:spPr/>
        <p:txBody>
          <a:bodyPr/>
          <a:lstStyle/>
          <a:p>
            <a:pPr algn="ctr"/>
            <a:r>
              <a:rPr lang="es-ES" dirty="0"/>
              <a:t>MOTOCICLETAS </a:t>
            </a:r>
          </a:p>
        </p:txBody>
      </p:sp>
      <p:pic>
        <p:nvPicPr>
          <p:cNvPr id="6" name="Imagen 5">
            <a:extLst>
              <a:ext uri="{FF2B5EF4-FFF2-40B4-BE49-F238E27FC236}">
                <a16:creationId xmlns:a16="http://schemas.microsoft.com/office/drawing/2014/main" id="{7F828102-91E4-4E0D-A725-1364281A3B68}"/>
              </a:ext>
            </a:extLst>
          </p:cNvPr>
          <p:cNvPicPr>
            <a:picLocks noChangeAspect="1"/>
          </p:cNvPicPr>
          <p:nvPr/>
        </p:nvPicPr>
        <p:blipFill rotWithShape="1">
          <a:blip r:embed="rId2">
            <a:extLst>
              <a:ext uri="{28A0092B-C50C-407E-A947-70E740481C1C}">
                <a14:useLocalDpi xmlns:a14="http://schemas.microsoft.com/office/drawing/2010/main" val="0"/>
              </a:ext>
            </a:extLst>
          </a:blip>
          <a:srcRect t="16040" b="23422"/>
          <a:stretch/>
        </p:blipFill>
        <p:spPr>
          <a:xfrm>
            <a:off x="1403648" y="1417638"/>
            <a:ext cx="5976664" cy="3525005"/>
          </a:xfrm>
          <a:prstGeom prst="rect">
            <a:avLst/>
          </a:prstGeom>
        </p:spPr>
      </p:pic>
      <p:sp>
        <p:nvSpPr>
          <p:cNvPr id="7" name="CuadroTexto 6">
            <a:extLst>
              <a:ext uri="{FF2B5EF4-FFF2-40B4-BE49-F238E27FC236}">
                <a16:creationId xmlns:a16="http://schemas.microsoft.com/office/drawing/2014/main" id="{74ED16BE-F003-4AAC-9637-11292DD7B32F}"/>
              </a:ext>
            </a:extLst>
          </p:cNvPr>
          <p:cNvSpPr txBox="1"/>
          <p:nvPr/>
        </p:nvSpPr>
        <p:spPr>
          <a:xfrm>
            <a:off x="5356068" y="5262736"/>
            <a:ext cx="1964817" cy="369332"/>
          </a:xfrm>
          <a:prstGeom prst="rect">
            <a:avLst/>
          </a:prstGeom>
          <a:noFill/>
        </p:spPr>
        <p:txBody>
          <a:bodyPr wrap="square" rtlCol="0">
            <a:spAutoFit/>
          </a:bodyPr>
          <a:lstStyle/>
          <a:p>
            <a:r>
              <a:rPr lang="es-ES" dirty="0">
                <a:latin typeface="Arial Black" panose="020B0A04020102020204" pitchFamily="34" charset="0"/>
              </a:rPr>
              <a:t>Sector inicial </a:t>
            </a:r>
          </a:p>
        </p:txBody>
      </p:sp>
      <p:sp>
        <p:nvSpPr>
          <p:cNvPr id="8" name="CuadroTexto 7">
            <a:extLst>
              <a:ext uri="{FF2B5EF4-FFF2-40B4-BE49-F238E27FC236}">
                <a16:creationId xmlns:a16="http://schemas.microsoft.com/office/drawing/2014/main" id="{D538B657-2581-4AE8-9505-8C3B9E034606}"/>
              </a:ext>
            </a:extLst>
          </p:cNvPr>
          <p:cNvSpPr txBox="1"/>
          <p:nvPr/>
        </p:nvSpPr>
        <p:spPr>
          <a:xfrm>
            <a:off x="1043608" y="5255696"/>
            <a:ext cx="2324857" cy="369332"/>
          </a:xfrm>
          <a:prstGeom prst="rect">
            <a:avLst/>
          </a:prstGeom>
          <a:noFill/>
        </p:spPr>
        <p:txBody>
          <a:bodyPr wrap="square" rtlCol="0">
            <a:spAutoFit/>
          </a:bodyPr>
          <a:lstStyle/>
          <a:p>
            <a:r>
              <a:rPr lang="es-ES" dirty="0">
                <a:latin typeface="Arial Black" panose="020B0A04020102020204" pitchFamily="34" charset="0"/>
              </a:rPr>
              <a:t>Sector terminal  </a:t>
            </a:r>
          </a:p>
        </p:txBody>
      </p:sp>
      <p:sp>
        <p:nvSpPr>
          <p:cNvPr id="9" name="CuadroTexto 8">
            <a:extLst>
              <a:ext uri="{FF2B5EF4-FFF2-40B4-BE49-F238E27FC236}">
                <a16:creationId xmlns:a16="http://schemas.microsoft.com/office/drawing/2014/main" id="{40611189-4224-4CC1-A88E-3ED1B12C8900}"/>
              </a:ext>
            </a:extLst>
          </p:cNvPr>
          <p:cNvSpPr txBox="1"/>
          <p:nvPr/>
        </p:nvSpPr>
        <p:spPr>
          <a:xfrm>
            <a:off x="3367203" y="5262736"/>
            <a:ext cx="1964817" cy="369332"/>
          </a:xfrm>
          <a:prstGeom prst="rect">
            <a:avLst/>
          </a:prstGeom>
          <a:noFill/>
        </p:spPr>
        <p:txBody>
          <a:bodyPr wrap="square" rtlCol="0">
            <a:spAutoFit/>
          </a:bodyPr>
          <a:lstStyle/>
          <a:p>
            <a:r>
              <a:rPr lang="es-ES" dirty="0">
                <a:latin typeface="Arial Black" panose="020B0A04020102020204" pitchFamily="34" charset="0"/>
              </a:rPr>
              <a:t>Sector medio </a:t>
            </a:r>
          </a:p>
        </p:txBody>
      </p:sp>
      <p:cxnSp>
        <p:nvCxnSpPr>
          <p:cNvPr id="10" name="Conector recto 9">
            <a:extLst>
              <a:ext uri="{FF2B5EF4-FFF2-40B4-BE49-F238E27FC236}">
                <a16:creationId xmlns:a16="http://schemas.microsoft.com/office/drawing/2014/main" id="{23EBA605-DDE7-4C32-AB88-D001D6EF7169}"/>
              </a:ext>
            </a:extLst>
          </p:cNvPr>
          <p:cNvCxnSpPr>
            <a:cxnSpLocks/>
          </p:cNvCxnSpPr>
          <p:nvPr/>
        </p:nvCxnSpPr>
        <p:spPr>
          <a:xfrm>
            <a:off x="5277156" y="3180140"/>
            <a:ext cx="0" cy="279425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BFCC624D-467B-4B7D-9D46-BC9C058FA703}"/>
              </a:ext>
            </a:extLst>
          </p:cNvPr>
          <p:cNvCxnSpPr>
            <a:cxnSpLocks/>
          </p:cNvCxnSpPr>
          <p:nvPr/>
        </p:nvCxnSpPr>
        <p:spPr>
          <a:xfrm>
            <a:off x="3368465" y="3180139"/>
            <a:ext cx="0" cy="279425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541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DA3DD1B-9A4B-41DD-8636-51931329B8DD}"/>
              </a:ext>
            </a:extLst>
          </p:cNvPr>
          <p:cNvPicPr>
            <a:picLocks noChangeAspect="1"/>
          </p:cNvPicPr>
          <p:nvPr/>
        </p:nvPicPr>
        <p:blipFill rotWithShape="1">
          <a:blip r:embed="rId2">
            <a:extLst>
              <a:ext uri="{28A0092B-C50C-407E-A947-70E740481C1C}">
                <a14:useLocalDpi xmlns:a14="http://schemas.microsoft.com/office/drawing/2010/main" val="0"/>
              </a:ext>
            </a:extLst>
          </a:blip>
          <a:srcRect t="16040" b="23422"/>
          <a:stretch/>
        </p:blipFill>
        <p:spPr>
          <a:xfrm>
            <a:off x="2109451" y="1134149"/>
            <a:ext cx="6031296" cy="3557227"/>
          </a:xfrm>
          <a:prstGeom prst="rect">
            <a:avLst/>
          </a:prstGeom>
        </p:spPr>
      </p:pic>
      <p:sp>
        <p:nvSpPr>
          <p:cNvPr id="6" name="Elipse 5">
            <a:extLst>
              <a:ext uri="{FF2B5EF4-FFF2-40B4-BE49-F238E27FC236}">
                <a16:creationId xmlns:a16="http://schemas.microsoft.com/office/drawing/2014/main" id="{CF9D2E66-74C7-4E95-A3B5-B144B258BD80}"/>
              </a:ext>
            </a:extLst>
          </p:cNvPr>
          <p:cNvSpPr/>
          <p:nvPr/>
        </p:nvSpPr>
        <p:spPr>
          <a:xfrm>
            <a:off x="1478050" y="1261155"/>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7" name="Elipse 6">
            <a:extLst>
              <a:ext uri="{FF2B5EF4-FFF2-40B4-BE49-F238E27FC236}">
                <a16:creationId xmlns:a16="http://schemas.microsoft.com/office/drawing/2014/main" id="{48504478-ED42-4337-8554-71F01AA47523}"/>
              </a:ext>
            </a:extLst>
          </p:cNvPr>
          <p:cNvSpPr/>
          <p:nvPr/>
        </p:nvSpPr>
        <p:spPr>
          <a:xfrm>
            <a:off x="2051720" y="39480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9" name="Elipse 8">
            <a:extLst>
              <a:ext uri="{FF2B5EF4-FFF2-40B4-BE49-F238E27FC236}">
                <a16:creationId xmlns:a16="http://schemas.microsoft.com/office/drawing/2014/main" id="{B2712771-B10E-4256-90E7-902BBB25BF9B}"/>
              </a:ext>
            </a:extLst>
          </p:cNvPr>
          <p:cNvSpPr/>
          <p:nvPr/>
        </p:nvSpPr>
        <p:spPr>
          <a:xfrm>
            <a:off x="3939510" y="29525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10" name="CuadroTexto 9">
            <a:extLst>
              <a:ext uri="{FF2B5EF4-FFF2-40B4-BE49-F238E27FC236}">
                <a16:creationId xmlns:a16="http://schemas.microsoft.com/office/drawing/2014/main" id="{5C05ECC2-F7F9-4745-AA07-38034682466A}"/>
              </a:ext>
            </a:extLst>
          </p:cNvPr>
          <p:cNvSpPr txBox="1"/>
          <p:nvPr/>
        </p:nvSpPr>
        <p:spPr>
          <a:xfrm>
            <a:off x="1887992" y="1306595"/>
            <a:ext cx="1117264" cy="369332"/>
          </a:xfrm>
          <a:prstGeom prst="rect">
            <a:avLst/>
          </a:prstGeom>
          <a:noFill/>
        </p:spPr>
        <p:txBody>
          <a:bodyPr wrap="square" rtlCol="0">
            <a:spAutoFit/>
          </a:bodyPr>
          <a:lstStyle/>
          <a:p>
            <a:r>
              <a:rPr lang="es-ES" dirty="0">
                <a:latin typeface="Arial Black" panose="020B0A04020102020204" pitchFamily="34" charset="0"/>
              </a:rPr>
              <a:t>COLIN         </a:t>
            </a:r>
          </a:p>
        </p:txBody>
      </p:sp>
      <p:sp>
        <p:nvSpPr>
          <p:cNvPr id="11" name="CuadroTexto 10">
            <a:extLst>
              <a:ext uri="{FF2B5EF4-FFF2-40B4-BE49-F238E27FC236}">
                <a16:creationId xmlns:a16="http://schemas.microsoft.com/office/drawing/2014/main" id="{523EA43C-26AD-42D7-A285-0D0F782EA7F4}"/>
              </a:ext>
            </a:extLst>
          </p:cNvPr>
          <p:cNvSpPr txBox="1"/>
          <p:nvPr/>
        </p:nvSpPr>
        <p:spPr>
          <a:xfrm>
            <a:off x="2446624" y="453836"/>
            <a:ext cx="1405296" cy="369332"/>
          </a:xfrm>
          <a:prstGeom prst="rect">
            <a:avLst/>
          </a:prstGeom>
          <a:noFill/>
        </p:spPr>
        <p:txBody>
          <a:bodyPr wrap="square" rtlCol="0">
            <a:spAutoFit/>
          </a:bodyPr>
          <a:lstStyle/>
          <a:p>
            <a:r>
              <a:rPr lang="es-ES" dirty="0">
                <a:latin typeface="Arial Black" panose="020B0A04020102020204" pitchFamily="34" charset="0"/>
              </a:rPr>
              <a:t>ASIENTO          </a:t>
            </a:r>
          </a:p>
        </p:txBody>
      </p:sp>
      <p:sp>
        <p:nvSpPr>
          <p:cNvPr id="12" name="CuadroTexto 11">
            <a:extLst>
              <a:ext uri="{FF2B5EF4-FFF2-40B4-BE49-F238E27FC236}">
                <a16:creationId xmlns:a16="http://schemas.microsoft.com/office/drawing/2014/main" id="{7BD806FD-8AE1-4725-BB72-CE79DEEC0EC1}"/>
              </a:ext>
            </a:extLst>
          </p:cNvPr>
          <p:cNvSpPr txBox="1"/>
          <p:nvPr/>
        </p:nvSpPr>
        <p:spPr>
          <a:xfrm>
            <a:off x="4334414" y="364849"/>
            <a:ext cx="3728834" cy="369332"/>
          </a:xfrm>
          <a:prstGeom prst="rect">
            <a:avLst/>
          </a:prstGeom>
          <a:noFill/>
        </p:spPr>
        <p:txBody>
          <a:bodyPr wrap="square" rtlCol="0">
            <a:spAutoFit/>
          </a:bodyPr>
          <a:lstStyle/>
          <a:p>
            <a:r>
              <a:rPr lang="es-ES" dirty="0">
                <a:latin typeface="Arial Black" panose="020B0A04020102020204" pitchFamily="34" charset="0"/>
              </a:rPr>
              <a:t>TANQUE DE COMBUSTIBLE           </a:t>
            </a:r>
          </a:p>
        </p:txBody>
      </p:sp>
      <p:sp>
        <p:nvSpPr>
          <p:cNvPr id="13" name="CuadroTexto 12">
            <a:extLst>
              <a:ext uri="{FF2B5EF4-FFF2-40B4-BE49-F238E27FC236}">
                <a16:creationId xmlns:a16="http://schemas.microsoft.com/office/drawing/2014/main" id="{E3ABB4E1-7BFB-4D79-8A9E-62A380F64FFF}"/>
              </a:ext>
            </a:extLst>
          </p:cNvPr>
          <p:cNvSpPr txBox="1"/>
          <p:nvPr/>
        </p:nvSpPr>
        <p:spPr>
          <a:xfrm>
            <a:off x="5283147" y="891823"/>
            <a:ext cx="1831367" cy="369332"/>
          </a:xfrm>
          <a:prstGeom prst="rect">
            <a:avLst/>
          </a:prstGeom>
          <a:noFill/>
        </p:spPr>
        <p:txBody>
          <a:bodyPr wrap="square" rtlCol="0">
            <a:spAutoFit/>
          </a:bodyPr>
          <a:lstStyle/>
          <a:p>
            <a:r>
              <a:rPr lang="es-ES" dirty="0">
                <a:latin typeface="Arial Black" panose="020B0A04020102020204" pitchFamily="34" charset="0"/>
              </a:rPr>
              <a:t>MANILLAR           </a:t>
            </a:r>
          </a:p>
        </p:txBody>
      </p:sp>
      <p:sp>
        <p:nvSpPr>
          <p:cNvPr id="14" name="Elipse 13">
            <a:extLst>
              <a:ext uri="{FF2B5EF4-FFF2-40B4-BE49-F238E27FC236}">
                <a16:creationId xmlns:a16="http://schemas.microsoft.com/office/drawing/2014/main" id="{587FF93D-AD9B-489D-8336-E84BB05FCA67}"/>
              </a:ext>
            </a:extLst>
          </p:cNvPr>
          <p:cNvSpPr/>
          <p:nvPr/>
        </p:nvSpPr>
        <p:spPr>
          <a:xfrm>
            <a:off x="4842600" y="856448"/>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15" name="CuadroTexto 14">
            <a:extLst>
              <a:ext uri="{FF2B5EF4-FFF2-40B4-BE49-F238E27FC236}">
                <a16:creationId xmlns:a16="http://schemas.microsoft.com/office/drawing/2014/main" id="{245796F4-AA1E-4936-AAEE-13DA64CB9C0F}"/>
              </a:ext>
            </a:extLst>
          </p:cNvPr>
          <p:cNvSpPr txBox="1"/>
          <p:nvPr/>
        </p:nvSpPr>
        <p:spPr>
          <a:xfrm>
            <a:off x="180354" y="3277234"/>
            <a:ext cx="2079481" cy="646331"/>
          </a:xfrm>
          <a:prstGeom prst="rect">
            <a:avLst/>
          </a:prstGeom>
          <a:noFill/>
        </p:spPr>
        <p:txBody>
          <a:bodyPr wrap="square" rtlCol="0">
            <a:spAutoFit/>
          </a:bodyPr>
          <a:lstStyle/>
          <a:p>
            <a:r>
              <a:rPr lang="es-ES" dirty="0">
                <a:latin typeface="Arial Black" panose="020B0A04020102020204" pitchFamily="34" charset="0"/>
              </a:rPr>
              <a:t>CAÑO DE ESCAPE         </a:t>
            </a:r>
          </a:p>
        </p:txBody>
      </p:sp>
      <p:sp>
        <p:nvSpPr>
          <p:cNvPr id="16" name="CuadroTexto 15">
            <a:extLst>
              <a:ext uri="{FF2B5EF4-FFF2-40B4-BE49-F238E27FC236}">
                <a16:creationId xmlns:a16="http://schemas.microsoft.com/office/drawing/2014/main" id="{6CD28C4A-7018-4ABF-845B-D74002292091}"/>
              </a:ext>
            </a:extLst>
          </p:cNvPr>
          <p:cNvSpPr txBox="1"/>
          <p:nvPr/>
        </p:nvSpPr>
        <p:spPr>
          <a:xfrm>
            <a:off x="4535404" y="6055460"/>
            <a:ext cx="1339820" cy="369332"/>
          </a:xfrm>
          <a:prstGeom prst="rect">
            <a:avLst/>
          </a:prstGeom>
          <a:noFill/>
        </p:spPr>
        <p:txBody>
          <a:bodyPr wrap="square" rtlCol="0">
            <a:spAutoFit/>
          </a:bodyPr>
          <a:lstStyle/>
          <a:p>
            <a:r>
              <a:rPr lang="es-ES" dirty="0">
                <a:latin typeface="Arial Black" panose="020B0A04020102020204" pitchFamily="34" charset="0"/>
              </a:rPr>
              <a:t>PEDALIN            </a:t>
            </a:r>
          </a:p>
        </p:txBody>
      </p:sp>
      <p:sp>
        <p:nvSpPr>
          <p:cNvPr id="17" name="CuadroTexto 16">
            <a:extLst>
              <a:ext uri="{FF2B5EF4-FFF2-40B4-BE49-F238E27FC236}">
                <a16:creationId xmlns:a16="http://schemas.microsoft.com/office/drawing/2014/main" id="{4B9D068A-8021-4925-9170-4B812D287855}"/>
              </a:ext>
            </a:extLst>
          </p:cNvPr>
          <p:cNvSpPr txBox="1"/>
          <p:nvPr/>
        </p:nvSpPr>
        <p:spPr>
          <a:xfrm>
            <a:off x="2051720" y="5672445"/>
            <a:ext cx="2483684" cy="369332"/>
          </a:xfrm>
          <a:prstGeom prst="rect">
            <a:avLst/>
          </a:prstGeom>
          <a:noFill/>
        </p:spPr>
        <p:txBody>
          <a:bodyPr wrap="square" rtlCol="0">
            <a:spAutoFit/>
          </a:bodyPr>
          <a:lstStyle/>
          <a:p>
            <a:r>
              <a:rPr lang="es-ES" dirty="0">
                <a:latin typeface="Arial Black" panose="020B0A04020102020204" pitchFamily="34" charset="0"/>
              </a:rPr>
              <a:t>MULETA LATERAL            </a:t>
            </a:r>
          </a:p>
        </p:txBody>
      </p:sp>
      <p:sp>
        <p:nvSpPr>
          <p:cNvPr id="18" name="CuadroTexto 17">
            <a:extLst>
              <a:ext uri="{FF2B5EF4-FFF2-40B4-BE49-F238E27FC236}">
                <a16:creationId xmlns:a16="http://schemas.microsoft.com/office/drawing/2014/main" id="{36FE40D5-945C-44A5-8120-6172AF69F62B}"/>
              </a:ext>
            </a:extLst>
          </p:cNvPr>
          <p:cNvSpPr txBox="1"/>
          <p:nvPr/>
        </p:nvSpPr>
        <p:spPr>
          <a:xfrm>
            <a:off x="252406" y="4065835"/>
            <a:ext cx="2621048" cy="646331"/>
          </a:xfrm>
          <a:prstGeom prst="rect">
            <a:avLst/>
          </a:prstGeom>
          <a:noFill/>
        </p:spPr>
        <p:txBody>
          <a:bodyPr wrap="square" rtlCol="0">
            <a:spAutoFit/>
          </a:bodyPr>
          <a:lstStyle/>
          <a:p>
            <a:r>
              <a:rPr lang="es-ES" dirty="0">
                <a:latin typeface="Arial Black" panose="020B0A04020102020204" pitchFamily="34" charset="0"/>
              </a:rPr>
              <a:t>CABALLETE CENTRAL            </a:t>
            </a:r>
          </a:p>
        </p:txBody>
      </p:sp>
      <p:sp>
        <p:nvSpPr>
          <p:cNvPr id="19" name="CuadroTexto 18">
            <a:extLst>
              <a:ext uri="{FF2B5EF4-FFF2-40B4-BE49-F238E27FC236}">
                <a16:creationId xmlns:a16="http://schemas.microsoft.com/office/drawing/2014/main" id="{02C3A5A9-6A16-4199-93EE-26E66FFF1FEE}"/>
              </a:ext>
            </a:extLst>
          </p:cNvPr>
          <p:cNvSpPr txBox="1"/>
          <p:nvPr/>
        </p:nvSpPr>
        <p:spPr>
          <a:xfrm>
            <a:off x="5600593" y="4606078"/>
            <a:ext cx="1117264" cy="369332"/>
          </a:xfrm>
          <a:prstGeom prst="rect">
            <a:avLst/>
          </a:prstGeom>
          <a:noFill/>
        </p:spPr>
        <p:txBody>
          <a:bodyPr wrap="square" rtlCol="0">
            <a:spAutoFit/>
          </a:bodyPr>
          <a:lstStyle/>
          <a:p>
            <a:r>
              <a:rPr lang="es-ES" dirty="0">
                <a:latin typeface="Arial Black" panose="020B0A04020102020204" pitchFamily="34" charset="0"/>
              </a:rPr>
              <a:t>MOTOR         </a:t>
            </a:r>
          </a:p>
        </p:txBody>
      </p:sp>
      <p:sp>
        <p:nvSpPr>
          <p:cNvPr id="20" name="CuadroTexto 19">
            <a:extLst>
              <a:ext uri="{FF2B5EF4-FFF2-40B4-BE49-F238E27FC236}">
                <a16:creationId xmlns:a16="http://schemas.microsoft.com/office/drawing/2014/main" id="{4856100B-A21C-40B3-AED0-16D9BBB0C785}"/>
              </a:ext>
            </a:extLst>
          </p:cNvPr>
          <p:cNvSpPr txBox="1"/>
          <p:nvPr/>
        </p:nvSpPr>
        <p:spPr>
          <a:xfrm>
            <a:off x="5624926" y="5417256"/>
            <a:ext cx="3576434" cy="369332"/>
          </a:xfrm>
          <a:prstGeom prst="rect">
            <a:avLst/>
          </a:prstGeom>
          <a:noFill/>
        </p:spPr>
        <p:txBody>
          <a:bodyPr wrap="square" rtlCol="0">
            <a:spAutoFit/>
          </a:bodyPr>
          <a:lstStyle/>
          <a:p>
            <a:r>
              <a:rPr lang="es-ES" dirty="0">
                <a:latin typeface="Arial Black" panose="020B0A04020102020204" pitchFamily="34" charset="0"/>
              </a:rPr>
              <a:t>FLANCO DEL NEUMÁTICO            </a:t>
            </a:r>
          </a:p>
        </p:txBody>
      </p:sp>
      <p:sp>
        <p:nvSpPr>
          <p:cNvPr id="21" name="CuadroTexto 20">
            <a:extLst>
              <a:ext uri="{FF2B5EF4-FFF2-40B4-BE49-F238E27FC236}">
                <a16:creationId xmlns:a16="http://schemas.microsoft.com/office/drawing/2014/main" id="{A10658BC-7161-438B-91AE-A5E2E45BF97D}"/>
              </a:ext>
            </a:extLst>
          </p:cNvPr>
          <p:cNvSpPr txBox="1"/>
          <p:nvPr/>
        </p:nvSpPr>
        <p:spPr>
          <a:xfrm>
            <a:off x="16295" y="2414027"/>
            <a:ext cx="2430329" cy="646331"/>
          </a:xfrm>
          <a:prstGeom prst="rect">
            <a:avLst/>
          </a:prstGeom>
          <a:noFill/>
        </p:spPr>
        <p:txBody>
          <a:bodyPr wrap="square" rtlCol="0">
            <a:spAutoFit/>
          </a:bodyPr>
          <a:lstStyle/>
          <a:p>
            <a:r>
              <a:rPr lang="es-ES" dirty="0">
                <a:latin typeface="Arial Black" panose="020B0A04020102020204" pitchFamily="34" charset="0"/>
              </a:rPr>
              <a:t>AMORTIGUADOR TRASERO            </a:t>
            </a:r>
          </a:p>
        </p:txBody>
      </p:sp>
      <p:sp>
        <p:nvSpPr>
          <p:cNvPr id="22" name="CuadroTexto 21">
            <a:extLst>
              <a:ext uri="{FF2B5EF4-FFF2-40B4-BE49-F238E27FC236}">
                <a16:creationId xmlns:a16="http://schemas.microsoft.com/office/drawing/2014/main" id="{3D2E09DF-6202-46E1-9C76-71905D2BCDA7}"/>
              </a:ext>
            </a:extLst>
          </p:cNvPr>
          <p:cNvSpPr txBox="1"/>
          <p:nvPr/>
        </p:nvSpPr>
        <p:spPr>
          <a:xfrm>
            <a:off x="7685936" y="1997154"/>
            <a:ext cx="1339819" cy="369332"/>
          </a:xfrm>
          <a:prstGeom prst="rect">
            <a:avLst/>
          </a:prstGeom>
          <a:noFill/>
        </p:spPr>
        <p:txBody>
          <a:bodyPr wrap="square" rtlCol="0">
            <a:spAutoFit/>
          </a:bodyPr>
          <a:lstStyle/>
          <a:p>
            <a:r>
              <a:rPr lang="es-ES" dirty="0">
                <a:latin typeface="Arial Black" panose="020B0A04020102020204" pitchFamily="34" charset="0"/>
              </a:rPr>
              <a:t>CUADRO         </a:t>
            </a:r>
          </a:p>
        </p:txBody>
      </p:sp>
      <p:sp>
        <p:nvSpPr>
          <p:cNvPr id="23" name="Elipse 22">
            <a:extLst>
              <a:ext uri="{FF2B5EF4-FFF2-40B4-BE49-F238E27FC236}">
                <a16:creationId xmlns:a16="http://schemas.microsoft.com/office/drawing/2014/main" id="{229BF491-3D1E-4622-ABBC-386BC4D9755C}"/>
              </a:ext>
            </a:extLst>
          </p:cNvPr>
          <p:cNvSpPr/>
          <p:nvPr/>
        </p:nvSpPr>
        <p:spPr>
          <a:xfrm>
            <a:off x="7291032" y="1981085"/>
            <a:ext cx="394904" cy="43294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24" name="Elipse 23">
            <a:extLst>
              <a:ext uri="{FF2B5EF4-FFF2-40B4-BE49-F238E27FC236}">
                <a16:creationId xmlns:a16="http://schemas.microsoft.com/office/drawing/2014/main" id="{22AF8DEB-4A88-4A01-A900-8BACC196C6B4}"/>
              </a:ext>
            </a:extLst>
          </p:cNvPr>
          <p:cNvSpPr/>
          <p:nvPr/>
        </p:nvSpPr>
        <p:spPr>
          <a:xfrm>
            <a:off x="7018239" y="4936748"/>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25" name="Elipse 24">
            <a:extLst>
              <a:ext uri="{FF2B5EF4-FFF2-40B4-BE49-F238E27FC236}">
                <a16:creationId xmlns:a16="http://schemas.microsoft.com/office/drawing/2014/main" id="{B09F1ABA-C32D-4B12-8695-577F104B237B}"/>
              </a:ext>
            </a:extLst>
          </p:cNvPr>
          <p:cNvSpPr/>
          <p:nvPr/>
        </p:nvSpPr>
        <p:spPr>
          <a:xfrm>
            <a:off x="5825118" y="407670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6</a:t>
            </a:r>
            <a:endParaRPr lang="es-ES" b="1" dirty="0">
              <a:latin typeface="Arial Black" panose="020B0A04020102020204" pitchFamily="34" charset="0"/>
            </a:endParaRPr>
          </a:p>
        </p:txBody>
      </p:sp>
      <p:sp>
        <p:nvSpPr>
          <p:cNvPr id="26" name="Elipse 25">
            <a:extLst>
              <a:ext uri="{FF2B5EF4-FFF2-40B4-BE49-F238E27FC236}">
                <a16:creationId xmlns:a16="http://schemas.microsoft.com/office/drawing/2014/main" id="{A361AC1D-4539-4D0F-B41D-B83283837C10}"/>
              </a:ext>
            </a:extLst>
          </p:cNvPr>
          <p:cNvSpPr/>
          <p:nvPr/>
        </p:nvSpPr>
        <p:spPr>
          <a:xfrm>
            <a:off x="4927647" y="5552545"/>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7</a:t>
            </a:r>
            <a:endParaRPr lang="es-ES" b="1" dirty="0">
              <a:latin typeface="Arial Black" panose="020B0A04020102020204" pitchFamily="34" charset="0"/>
            </a:endParaRPr>
          </a:p>
        </p:txBody>
      </p:sp>
      <p:sp>
        <p:nvSpPr>
          <p:cNvPr id="27" name="Elipse 26">
            <a:extLst>
              <a:ext uri="{FF2B5EF4-FFF2-40B4-BE49-F238E27FC236}">
                <a16:creationId xmlns:a16="http://schemas.microsoft.com/office/drawing/2014/main" id="{9FBC209A-98D4-438E-A10D-C46F4FC15323}"/>
              </a:ext>
            </a:extLst>
          </p:cNvPr>
          <p:cNvSpPr/>
          <p:nvPr/>
        </p:nvSpPr>
        <p:spPr>
          <a:xfrm>
            <a:off x="3167400" y="525905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8</a:t>
            </a:r>
            <a:endParaRPr lang="es-ES" b="1" dirty="0">
              <a:latin typeface="Arial Black" panose="020B0A04020102020204" pitchFamily="34" charset="0"/>
            </a:endParaRPr>
          </a:p>
        </p:txBody>
      </p:sp>
      <p:sp>
        <p:nvSpPr>
          <p:cNvPr id="28" name="Elipse 27">
            <a:extLst>
              <a:ext uri="{FF2B5EF4-FFF2-40B4-BE49-F238E27FC236}">
                <a16:creationId xmlns:a16="http://schemas.microsoft.com/office/drawing/2014/main" id="{A37FBA8E-04D0-4109-9D3E-1A706248EAF7}"/>
              </a:ext>
            </a:extLst>
          </p:cNvPr>
          <p:cNvSpPr/>
          <p:nvPr/>
        </p:nvSpPr>
        <p:spPr>
          <a:xfrm>
            <a:off x="2400025" y="510476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9</a:t>
            </a:r>
            <a:endParaRPr lang="es-ES" b="1" dirty="0">
              <a:latin typeface="Arial Black" panose="020B0A04020102020204" pitchFamily="34" charset="0"/>
            </a:endParaRPr>
          </a:p>
        </p:txBody>
      </p:sp>
      <p:sp>
        <p:nvSpPr>
          <p:cNvPr id="34" name="Elipse 33">
            <a:extLst>
              <a:ext uri="{FF2B5EF4-FFF2-40B4-BE49-F238E27FC236}">
                <a16:creationId xmlns:a16="http://schemas.microsoft.com/office/drawing/2014/main" id="{BC91E4DD-D168-41F7-992D-5C6461768CE3}"/>
              </a:ext>
            </a:extLst>
          </p:cNvPr>
          <p:cNvSpPr/>
          <p:nvPr/>
        </p:nvSpPr>
        <p:spPr>
          <a:xfrm>
            <a:off x="812273" y="186666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35" name="Elipse 34">
            <a:extLst>
              <a:ext uri="{FF2B5EF4-FFF2-40B4-BE49-F238E27FC236}">
                <a16:creationId xmlns:a16="http://schemas.microsoft.com/office/drawing/2014/main" id="{31D85C80-DCA4-4513-992B-2CF647D06BFC}"/>
              </a:ext>
            </a:extLst>
          </p:cNvPr>
          <p:cNvSpPr/>
          <p:nvPr/>
        </p:nvSpPr>
        <p:spPr>
          <a:xfrm>
            <a:off x="2005121" y="417391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37" name="CuadroTexto 36">
            <a:extLst>
              <a:ext uri="{FF2B5EF4-FFF2-40B4-BE49-F238E27FC236}">
                <a16:creationId xmlns:a16="http://schemas.microsoft.com/office/drawing/2014/main" id="{F0FEA5AE-95AF-4B67-90ED-E8A4C76CCD7F}"/>
              </a:ext>
            </a:extLst>
          </p:cNvPr>
          <p:cNvSpPr txBox="1"/>
          <p:nvPr/>
        </p:nvSpPr>
        <p:spPr>
          <a:xfrm>
            <a:off x="764671" y="1892363"/>
            <a:ext cx="501530" cy="369332"/>
          </a:xfrm>
          <a:prstGeom prst="rect">
            <a:avLst/>
          </a:prstGeom>
          <a:noFill/>
        </p:spPr>
        <p:txBody>
          <a:bodyPr wrap="square" rtlCol="0">
            <a:spAutoFit/>
          </a:bodyPr>
          <a:lstStyle/>
          <a:p>
            <a:r>
              <a:rPr lang="es-ES" dirty="0">
                <a:latin typeface="Arial Black" panose="020B0A04020102020204" pitchFamily="34" charset="0"/>
              </a:rPr>
              <a:t>12          </a:t>
            </a:r>
          </a:p>
        </p:txBody>
      </p:sp>
      <p:sp>
        <p:nvSpPr>
          <p:cNvPr id="38" name="CuadroTexto 37">
            <a:extLst>
              <a:ext uri="{FF2B5EF4-FFF2-40B4-BE49-F238E27FC236}">
                <a16:creationId xmlns:a16="http://schemas.microsoft.com/office/drawing/2014/main" id="{97D659AF-D93A-4C49-8D35-03DF146F75EC}"/>
              </a:ext>
            </a:extLst>
          </p:cNvPr>
          <p:cNvSpPr txBox="1"/>
          <p:nvPr/>
        </p:nvSpPr>
        <p:spPr>
          <a:xfrm>
            <a:off x="1953975" y="4209179"/>
            <a:ext cx="501530" cy="369332"/>
          </a:xfrm>
          <a:prstGeom prst="rect">
            <a:avLst/>
          </a:prstGeom>
          <a:noFill/>
        </p:spPr>
        <p:txBody>
          <a:bodyPr wrap="square" rtlCol="0">
            <a:spAutoFit/>
          </a:bodyPr>
          <a:lstStyle/>
          <a:p>
            <a:r>
              <a:rPr lang="es-ES" dirty="0">
                <a:latin typeface="Arial Black" panose="020B0A04020102020204" pitchFamily="34" charset="0"/>
              </a:rPr>
              <a:t>10          </a:t>
            </a:r>
          </a:p>
        </p:txBody>
      </p:sp>
      <p:cxnSp>
        <p:nvCxnSpPr>
          <p:cNvPr id="40" name="Conector recto de flecha 39">
            <a:extLst>
              <a:ext uri="{FF2B5EF4-FFF2-40B4-BE49-F238E27FC236}">
                <a16:creationId xmlns:a16="http://schemas.microsoft.com/office/drawing/2014/main" id="{CBD201FA-5F6D-478D-878C-AD654983A466}"/>
              </a:ext>
            </a:extLst>
          </p:cNvPr>
          <p:cNvCxnSpPr>
            <a:cxnSpLocks/>
          </p:cNvCxnSpPr>
          <p:nvPr/>
        </p:nvCxnSpPr>
        <p:spPr>
          <a:xfrm>
            <a:off x="1138680" y="2136061"/>
            <a:ext cx="2584432" cy="10231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ector recto de flecha 43">
            <a:extLst>
              <a:ext uri="{FF2B5EF4-FFF2-40B4-BE49-F238E27FC236}">
                <a16:creationId xmlns:a16="http://schemas.microsoft.com/office/drawing/2014/main" id="{1BA17E14-BA99-4A98-8ADC-07DE535C58C6}"/>
              </a:ext>
            </a:extLst>
          </p:cNvPr>
          <p:cNvCxnSpPr>
            <a:cxnSpLocks/>
          </p:cNvCxnSpPr>
          <p:nvPr/>
        </p:nvCxnSpPr>
        <p:spPr>
          <a:xfrm>
            <a:off x="2453408" y="790782"/>
            <a:ext cx="1049940" cy="14219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45">
            <a:extLst>
              <a:ext uri="{FF2B5EF4-FFF2-40B4-BE49-F238E27FC236}">
                <a16:creationId xmlns:a16="http://schemas.microsoft.com/office/drawing/2014/main" id="{0E01E7A2-FD2F-4F78-852D-D924F059AD3A}"/>
              </a:ext>
            </a:extLst>
          </p:cNvPr>
          <p:cNvCxnSpPr>
            <a:cxnSpLocks/>
          </p:cNvCxnSpPr>
          <p:nvPr/>
        </p:nvCxnSpPr>
        <p:spPr>
          <a:xfrm>
            <a:off x="4197420" y="714062"/>
            <a:ext cx="1049940" cy="14219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46">
            <a:extLst>
              <a:ext uri="{FF2B5EF4-FFF2-40B4-BE49-F238E27FC236}">
                <a16:creationId xmlns:a16="http://schemas.microsoft.com/office/drawing/2014/main" id="{4DE7BB96-5A7A-4F37-91F4-1C535951E377}"/>
              </a:ext>
            </a:extLst>
          </p:cNvPr>
          <p:cNvCxnSpPr>
            <a:cxnSpLocks/>
          </p:cNvCxnSpPr>
          <p:nvPr/>
        </p:nvCxnSpPr>
        <p:spPr>
          <a:xfrm>
            <a:off x="5197792" y="1247158"/>
            <a:ext cx="769959" cy="38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recto de flecha 48">
            <a:extLst>
              <a:ext uri="{FF2B5EF4-FFF2-40B4-BE49-F238E27FC236}">
                <a16:creationId xmlns:a16="http://schemas.microsoft.com/office/drawing/2014/main" id="{9A0A18E9-0A11-48C8-A421-26031F98938A}"/>
              </a:ext>
            </a:extLst>
          </p:cNvPr>
          <p:cNvCxnSpPr>
            <a:cxnSpLocks/>
          </p:cNvCxnSpPr>
          <p:nvPr/>
        </p:nvCxnSpPr>
        <p:spPr>
          <a:xfrm flipH="1">
            <a:off x="5941432" y="2302120"/>
            <a:ext cx="1274259" cy="9659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ector recto de flecha 51">
            <a:extLst>
              <a:ext uri="{FF2B5EF4-FFF2-40B4-BE49-F238E27FC236}">
                <a16:creationId xmlns:a16="http://schemas.microsoft.com/office/drawing/2014/main" id="{9988C720-9879-4B30-A241-74FEFF580555}"/>
              </a:ext>
            </a:extLst>
          </p:cNvPr>
          <p:cNvCxnSpPr>
            <a:cxnSpLocks/>
            <a:stCxn id="24" idx="0"/>
          </p:cNvCxnSpPr>
          <p:nvPr/>
        </p:nvCxnSpPr>
        <p:spPr>
          <a:xfrm flipV="1">
            <a:off x="7215691" y="3273706"/>
            <a:ext cx="324223" cy="16630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de flecha 53">
            <a:extLst>
              <a:ext uri="{FF2B5EF4-FFF2-40B4-BE49-F238E27FC236}">
                <a16:creationId xmlns:a16="http://schemas.microsoft.com/office/drawing/2014/main" id="{F18FF461-1A26-4C05-A543-16B64D99C839}"/>
              </a:ext>
            </a:extLst>
          </p:cNvPr>
          <p:cNvCxnSpPr>
            <a:cxnSpLocks/>
            <a:stCxn id="25" idx="1"/>
          </p:cNvCxnSpPr>
          <p:nvPr/>
        </p:nvCxnSpPr>
        <p:spPr>
          <a:xfrm flipH="1" flipV="1">
            <a:off x="5454800" y="3571025"/>
            <a:ext cx="428150" cy="56996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676982CA-AABB-4C91-94ED-45F4FC489882}"/>
              </a:ext>
            </a:extLst>
          </p:cNvPr>
          <p:cNvCxnSpPr>
            <a:cxnSpLocks/>
            <a:stCxn id="26" idx="0"/>
          </p:cNvCxnSpPr>
          <p:nvPr/>
        </p:nvCxnSpPr>
        <p:spPr>
          <a:xfrm flipH="1" flipV="1">
            <a:off x="5022529" y="3962321"/>
            <a:ext cx="102570" cy="159022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de flecha 60">
            <a:extLst>
              <a:ext uri="{FF2B5EF4-FFF2-40B4-BE49-F238E27FC236}">
                <a16:creationId xmlns:a16="http://schemas.microsoft.com/office/drawing/2014/main" id="{20439611-FBDA-427F-A027-9EE26AE6E416}"/>
              </a:ext>
            </a:extLst>
          </p:cNvPr>
          <p:cNvCxnSpPr>
            <a:cxnSpLocks/>
          </p:cNvCxnSpPr>
          <p:nvPr/>
        </p:nvCxnSpPr>
        <p:spPr>
          <a:xfrm flipV="1">
            <a:off x="3476980" y="4058154"/>
            <a:ext cx="1281774" cy="120090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4" name="CuadroTexto 63">
            <a:extLst>
              <a:ext uri="{FF2B5EF4-FFF2-40B4-BE49-F238E27FC236}">
                <a16:creationId xmlns:a16="http://schemas.microsoft.com/office/drawing/2014/main" id="{AB09179D-2135-45F7-8490-CD3026A2491C}"/>
              </a:ext>
            </a:extLst>
          </p:cNvPr>
          <p:cNvSpPr txBox="1"/>
          <p:nvPr/>
        </p:nvSpPr>
        <p:spPr>
          <a:xfrm>
            <a:off x="8870" y="5164247"/>
            <a:ext cx="2483684" cy="369332"/>
          </a:xfrm>
          <a:prstGeom prst="rect">
            <a:avLst/>
          </a:prstGeom>
          <a:noFill/>
        </p:spPr>
        <p:txBody>
          <a:bodyPr wrap="square" rtlCol="0">
            <a:spAutoFit/>
          </a:bodyPr>
          <a:lstStyle/>
          <a:p>
            <a:r>
              <a:rPr lang="es-ES" dirty="0">
                <a:latin typeface="Arial Black" panose="020B0A04020102020204" pitchFamily="34" charset="0"/>
              </a:rPr>
              <a:t>PEDAL DE FRENO             </a:t>
            </a:r>
          </a:p>
        </p:txBody>
      </p:sp>
      <p:sp>
        <p:nvSpPr>
          <p:cNvPr id="65" name="Elipse 64">
            <a:extLst>
              <a:ext uri="{FF2B5EF4-FFF2-40B4-BE49-F238E27FC236}">
                <a16:creationId xmlns:a16="http://schemas.microsoft.com/office/drawing/2014/main" id="{DD8F2498-64C0-4641-BE8D-13691C390DFE}"/>
              </a:ext>
            </a:extLst>
          </p:cNvPr>
          <p:cNvSpPr/>
          <p:nvPr/>
        </p:nvSpPr>
        <p:spPr>
          <a:xfrm>
            <a:off x="1622958" y="332190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66" name="CuadroTexto 65">
            <a:extLst>
              <a:ext uri="{FF2B5EF4-FFF2-40B4-BE49-F238E27FC236}">
                <a16:creationId xmlns:a16="http://schemas.microsoft.com/office/drawing/2014/main" id="{BB66EB05-8029-45B7-BEBE-E7714A9818BE}"/>
              </a:ext>
            </a:extLst>
          </p:cNvPr>
          <p:cNvSpPr txBox="1"/>
          <p:nvPr/>
        </p:nvSpPr>
        <p:spPr>
          <a:xfrm>
            <a:off x="1571964" y="3376954"/>
            <a:ext cx="501530" cy="369332"/>
          </a:xfrm>
          <a:prstGeom prst="rect">
            <a:avLst/>
          </a:prstGeom>
          <a:noFill/>
        </p:spPr>
        <p:txBody>
          <a:bodyPr wrap="square" rtlCol="0">
            <a:spAutoFit/>
          </a:bodyPr>
          <a:lstStyle/>
          <a:p>
            <a:r>
              <a:rPr lang="es-ES" dirty="0">
                <a:latin typeface="Arial Black" panose="020B0A04020102020204" pitchFamily="34" charset="0"/>
              </a:rPr>
              <a:t>11          </a:t>
            </a:r>
          </a:p>
        </p:txBody>
      </p:sp>
      <p:cxnSp>
        <p:nvCxnSpPr>
          <p:cNvPr id="67" name="Conector recto de flecha 66">
            <a:extLst>
              <a:ext uri="{FF2B5EF4-FFF2-40B4-BE49-F238E27FC236}">
                <a16:creationId xmlns:a16="http://schemas.microsoft.com/office/drawing/2014/main" id="{A95159F7-05E9-4193-A74F-91823FFBAC3C}"/>
              </a:ext>
            </a:extLst>
          </p:cNvPr>
          <p:cNvCxnSpPr>
            <a:cxnSpLocks/>
            <a:stCxn id="28" idx="7"/>
          </p:cNvCxnSpPr>
          <p:nvPr/>
        </p:nvCxnSpPr>
        <p:spPr>
          <a:xfrm flipV="1">
            <a:off x="2737097" y="3996557"/>
            <a:ext cx="2585454" cy="11724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ector recto de flecha 68">
            <a:extLst>
              <a:ext uri="{FF2B5EF4-FFF2-40B4-BE49-F238E27FC236}">
                <a16:creationId xmlns:a16="http://schemas.microsoft.com/office/drawing/2014/main" id="{4A8AEFE0-487D-4529-98E7-1C293190BBC2}"/>
              </a:ext>
            </a:extLst>
          </p:cNvPr>
          <p:cNvCxnSpPr>
            <a:cxnSpLocks/>
            <a:stCxn id="38" idx="3"/>
          </p:cNvCxnSpPr>
          <p:nvPr/>
        </p:nvCxnSpPr>
        <p:spPr>
          <a:xfrm flipV="1">
            <a:off x="2455505" y="4122401"/>
            <a:ext cx="1741632" cy="2714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ector recto de flecha 70">
            <a:extLst>
              <a:ext uri="{FF2B5EF4-FFF2-40B4-BE49-F238E27FC236}">
                <a16:creationId xmlns:a16="http://schemas.microsoft.com/office/drawing/2014/main" id="{612962C2-FAAD-43A6-B733-D5C5F96AB68E}"/>
              </a:ext>
            </a:extLst>
          </p:cNvPr>
          <p:cNvCxnSpPr>
            <a:cxnSpLocks/>
            <a:stCxn id="66" idx="3"/>
          </p:cNvCxnSpPr>
          <p:nvPr/>
        </p:nvCxnSpPr>
        <p:spPr>
          <a:xfrm>
            <a:off x="2073494" y="3561620"/>
            <a:ext cx="995669" cy="831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recto de flecha 74">
            <a:extLst>
              <a:ext uri="{FF2B5EF4-FFF2-40B4-BE49-F238E27FC236}">
                <a16:creationId xmlns:a16="http://schemas.microsoft.com/office/drawing/2014/main" id="{02E1E914-4B92-4ECE-96E7-147877A6D3D5}"/>
              </a:ext>
            </a:extLst>
          </p:cNvPr>
          <p:cNvCxnSpPr>
            <a:cxnSpLocks/>
          </p:cNvCxnSpPr>
          <p:nvPr/>
        </p:nvCxnSpPr>
        <p:spPr>
          <a:xfrm>
            <a:off x="1817709" y="1668389"/>
            <a:ext cx="729668" cy="8287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484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E71A16AE-4BD2-45B7-975D-713D571E926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0291" t="3262" b="6050"/>
          <a:stretch/>
        </p:blipFill>
        <p:spPr>
          <a:xfrm>
            <a:off x="2513367" y="1237852"/>
            <a:ext cx="3239630" cy="4810406"/>
          </a:xfrm>
        </p:spPr>
      </p:pic>
      <p:sp>
        <p:nvSpPr>
          <p:cNvPr id="6" name="Elipse 5">
            <a:extLst>
              <a:ext uri="{FF2B5EF4-FFF2-40B4-BE49-F238E27FC236}">
                <a16:creationId xmlns:a16="http://schemas.microsoft.com/office/drawing/2014/main" id="{9EA97CC3-CE2E-4E5B-8EA4-B6AB2370072D}"/>
              </a:ext>
            </a:extLst>
          </p:cNvPr>
          <p:cNvSpPr/>
          <p:nvPr/>
        </p:nvSpPr>
        <p:spPr>
          <a:xfrm>
            <a:off x="4374548" y="39480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7" name="Elipse 6">
            <a:extLst>
              <a:ext uri="{FF2B5EF4-FFF2-40B4-BE49-F238E27FC236}">
                <a16:creationId xmlns:a16="http://schemas.microsoft.com/office/drawing/2014/main" id="{50A05EDE-6B0B-49B5-8658-0F4AE63136E1}"/>
              </a:ext>
            </a:extLst>
          </p:cNvPr>
          <p:cNvSpPr/>
          <p:nvPr/>
        </p:nvSpPr>
        <p:spPr>
          <a:xfrm>
            <a:off x="5354777" y="103988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8" name="Elipse 7">
            <a:extLst>
              <a:ext uri="{FF2B5EF4-FFF2-40B4-BE49-F238E27FC236}">
                <a16:creationId xmlns:a16="http://schemas.microsoft.com/office/drawing/2014/main" id="{A420CBA1-E920-487A-A7E4-B3F2020114F3}"/>
              </a:ext>
            </a:extLst>
          </p:cNvPr>
          <p:cNvSpPr/>
          <p:nvPr/>
        </p:nvSpPr>
        <p:spPr>
          <a:xfrm>
            <a:off x="5679828" y="1856560"/>
            <a:ext cx="334801" cy="40684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9" name="CuadroTexto 8">
            <a:extLst>
              <a:ext uri="{FF2B5EF4-FFF2-40B4-BE49-F238E27FC236}">
                <a16:creationId xmlns:a16="http://schemas.microsoft.com/office/drawing/2014/main" id="{0A8FBE4F-AC40-4D0F-97B5-26D120D7AC0B}"/>
              </a:ext>
            </a:extLst>
          </p:cNvPr>
          <p:cNvSpPr txBox="1"/>
          <p:nvPr/>
        </p:nvSpPr>
        <p:spPr>
          <a:xfrm>
            <a:off x="5852061" y="1083705"/>
            <a:ext cx="1295337" cy="369332"/>
          </a:xfrm>
          <a:prstGeom prst="rect">
            <a:avLst/>
          </a:prstGeom>
          <a:noFill/>
        </p:spPr>
        <p:txBody>
          <a:bodyPr wrap="square" rtlCol="0">
            <a:spAutoFit/>
          </a:bodyPr>
          <a:lstStyle/>
          <a:p>
            <a:r>
              <a:rPr lang="es-ES" dirty="0">
                <a:latin typeface="Arial Black" panose="020B0A04020102020204" pitchFamily="34" charset="0"/>
              </a:rPr>
              <a:t>OPTICA         </a:t>
            </a:r>
          </a:p>
        </p:txBody>
      </p:sp>
      <p:sp>
        <p:nvSpPr>
          <p:cNvPr id="10" name="CuadroTexto 9">
            <a:extLst>
              <a:ext uri="{FF2B5EF4-FFF2-40B4-BE49-F238E27FC236}">
                <a16:creationId xmlns:a16="http://schemas.microsoft.com/office/drawing/2014/main" id="{20C42D79-1A32-4ADE-93E4-B5F5A713CC65}"/>
              </a:ext>
            </a:extLst>
          </p:cNvPr>
          <p:cNvSpPr txBox="1"/>
          <p:nvPr/>
        </p:nvSpPr>
        <p:spPr>
          <a:xfrm>
            <a:off x="6182607" y="1872932"/>
            <a:ext cx="1142937" cy="369332"/>
          </a:xfrm>
          <a:prstGeom prst="rect">
            <a:avLst/>
          </a:prstGeom>
          <a:noFill/>
        </p:spPr>
        <p:txBody>
          <a:bodyPr wrap="square" rtlCol="0">
            <a:spAutoFit/>
          </a:bodyPr>
          <a:lstStyle/>
          <a:p>
            <a:r>
              <a:rPr lang="es-ES" dirty="0">
                <a:latin typeface="Arial Black" panose="020B0A04020102020204" pitchFamily="34" charset="0"/>
              </a:rPr>
              <a:t>GIRO         </a:t>
            </a:r>
          </a:p>
        </p:txBody>
      </p:sp>
      <p:sp>
        <p:nvSpPr>
          <p:cNvPr id="11" name="CuadroTexto 10">
            <a:extLst>
              <a:ext uri="{FF2B5EF4-FFF2-40B4-BE49-F238E27FC236}">
                <a16:creationId xmlns:a16="http://schemas.microsoft.com/office/drawing/2014/main" id="{F7F5AFAA-667A-4B30-B62C-B7C6D1184FAE}"/>
              </a:ext>
            </a:extLst>
          </p:cNvPr>
          <p:cNvSpPr txBox="1"/>
          <p:nvPr/>
        </p:nvSpPr>
        <p:spPr>
          <a:xfrm>
            <a:off x="6279436" y="2777639"/>
            <a:ext cx="2359813" cy="369332"/>
          </a:xfrm>
          <a:prstGeom prst="rect">
            <a:avLst/>
          </a:prstGeom>
          <a:noFill/>
        </p:spPr>
        <p:txBody>
          <a:bodyPr wrap="square" rtlCol="0">
            <a:spAutoFit/>
          </a:bodyPr>
          <a:lstStyle/>
          <a:p>
            <a:r>
              <a:rPr lang="es-ES" dirty="0">
                <a:latin typeface="Arial Black" panose="020B0A04020102020204" pitchFamily="34" charset="0"/>
              </a:rPr>
              <a:t>GUARDABARROS          </a:t>
            </a:r>
          </a:p>
        </p:txBody>
      </p:sp>
      <p:sp>
        <p:nvSpPr>
          <p:cNvPr id="13" name="Elipse 12">
            <a:extLst>
              <a:ext uri="{FF2B5EF4-FFF2-40B4-BE49-F238E27FC236}">
                <a16:creationId xmlns:a16="http://schemas.microsoft.com/office/drawing/2014/main" id="{9BA66FAE-CBC2-4D9B-8405-CBAA2B5C15C4}"/>
              </a:ext>
            </a:extLst>
          </p:cNvPr>
          <p:cNvSpPr/>
          <p:nvPr/>
        </p:nvSpPr>
        <p:spPr>
          <a:xfrm>
            <a:off x="5773455" y="476840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6</a:t>
            </a:r>
            <a:endParaRPr lang="es-ES" b="1" dirty="0">
              <a:latin typeface="Arial Black" panose="020B0A04020102020204" pitchFamily="34" charset="0"/>
            </a:endParaRPr>
          </a:p>
        </p:txBody>
      </p:sp>
      <p:sp>
        <p:nvSpPr>
          <p:cNvPr id="14" name="CuadroTexto 13">
            <a:extLst>
              <a:ext uri="{FF2B5EF4-FFF2-40B4-BE49-F238E27FC236}">
                <a16:creationId xmlns:a16="http://schemas.microsoft.com/office/drawing/2014/main" id="{5A5C89FB-7008-41CA-9BD8-C0661BC1D85F}"/>
              </a:ext>
            </a:extLst>
          </p:cNvPr>
          <p:cNvSpPr txBox="1"/>
          <p:nvPr/>
        </p:nvSpPr>
        <p:spPr>
          <a:xfrm>
            <a:off x="6135215" y="4772080"/>
            <a:ext cx="3142354" cy="369332"/>
          </a:xfrm>
          <a:prstGeom prst="rect">
            <a:avLst/>
          </a:prstGeom>
          <a:noFill/>
        </p:spPr>
        <p:txBody>
          <a:bodyPr wrap="square" rtlCol="0">
            <a:spAutoFit/>
          </a:bodyPr>
          <a:lstStyle/>
          <a:p>
            <a:r>
              <a:rPr lang="es-ES" dirty="0">
                <a:latin typeface="Arial Black" panose="020B0A04020102020204" pitchFamily="34" charset="0"/>
              </a:rPr>
              <a:t>BANDA DE RODADURA           </a:t>
            </a:r>
          </a:p>
        </p:txBody>
      </p:sp>
      <p:sp>
        <p:nvSpPr>
          <p:cNvPr id="15" name="Elipse 14">
            <a:extLst>
              <a:ext uri="{FF2B5EF4-FFF2-40B4-BE49-F238E27FC236}">
                <a16:creationId xmlns:a16="http://schemas.microsoft.com/office/drawing/2014/main" id="{F14EFB22-7FDF-4BE5-9EE5-CC6ADD068B54}"/>
              </a:ext>
            </a:extLst>
          </p:cNvPr>
          <p:cNvSpPr/>
          <p:nvPr/>
        </p:nvSpPr>
        <p:spPr>
          <a:xfrm>
            <a:off x="5690714" y="268753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16" name="CuadroTexto 15">
            <a:extLst>
              <a:ext uri="{FF2B5EF4-FFF2-40B4-BE49-F238E27FC236}">
                <a16:creationId xmlns:a16="http://schemas.microsoft.com/office/drawing/2014/main" id="{2A90E9E3-B2BC-4318-94BD-1AA71F62083B}"/>
              </a:ext>
            </a:extLst>
          </p:cNvPr>
          <p:cNvSpPr txBox="1"/>
          <p:nvPr/>
        </p:nvSpPr>
        <p:spPr>
          <a:xfrm>
            <a:off x="907677" y="5828796"/>
            <a:ext cx="1605690" cy="369332"/>
          </a:xfrm>
          <a:prstGeom prst="rect">
            <a:avLst/>
          </a:prstGeom>
          <a:noFill/>
        </p:spPr>
        <p:txBody>
          <a:bodyPr wrap="square" rtlCol="0">
            <a:spAutoFit/>
          </a:bodyPr>
          <a:lstStyle/>
          <a:p>
            <a:r>
              <a:rPr lang="es-ES" dirty="0">
                <a:latin typeface="Arial Black" panose="020B0A04020102020204" pitchFamily="34" charset="0"/>
              </a:rPr>
              <a:t>BARRALES           </a:t>
            </a:r>
          </a:p>
        </p:txBody>
      </p:sp>
      <p:sp>
        <p:nvSpPr>
          <p:cNvPr id="17" name="Elipse 16">
            <a:extLst>
              <a:ext uri="{FF2B5EF4-FFF2-40B4-BE49-F238E27FC236}">
                <a16:creationId xmlns:a16="http://schemas.microsoft.com/office/drawing/2014/main" id="{28432FD5-0347-40E2-9B38-4E8DA6E2DD07}"/>
              </a:ext>
            </a:extLst>
          </p:cNvPr>
          <p:cNvSpPr/>
          <p:nvPr/>
        </p:nvSpPr>
        <p:spPr>
          <a:xfrm>
            <a:off x="5836986" y="3455715"/>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18" name="CuadroTexto 17">
            <a:extLst>
              <a:ext uri="{FF2B5EF4-FFF2-40B4-BE49-F238E27FC236}">
                <a16:creationId xmlns:a16="http://schemas.microsoft.com/office/drawing/2014/main" id="{B101A127-B4B2-4F35-81F0-54ED2EFEBF34}"/>
              </a:ext>
            </a:extLst>
          </p:cNvPr>
          <p:cNvSpPr txBox="1"/>
          <p:nvPr/>
        </p:nvSpPr>
        <p:spPr>
          <a:xfrm>
            <a:off x="4801184" y="429597"/>
            <a:ext cx="1597734" cy="369332"/>
          </a:xfrm>
          <a:prstGeom prst="rect">
            <a:avLst/>
          </a:prstGeom>
          <a:noFill/>
        </p:spPr>
        <p:txBody>
          <a:bodyPr wrap="square" rtlCol="0">
            <a:spAutoFit/>
          </a:bodyPr>
          <a:lstStyle/>
          <a:p>
            <a:r>
              <a:rPr lang="es-ES" dirty="0">
                <a:latin typeface="Arial Black" panose="020B0A04020102020204" pitchFamily="34" charset="0"/>
              </a:rPr>
              <a:t>TABLERO          </a:t>
            </a:r>
          </a:p>
        </p:txBody>
      </p:sp>
      <p:sp>
        <p:nvSpPr>
          <p:cNvPr id="19" name="Elipse 18">
            <a:extLst>
              <a:ext uri="{FF2B5EF4-FFF2-40B4-BE49-F238E27FC236}">
                <a16:creationId xmlns:a16="http://schemas.microsoft.com/office/drawing/2014/main" id="{2DC64377-55C2-4FAE-8066-1D24303B14BC}"/>
              </a:ext>
            </a:extLst>
          </p:cNvPr>
          <p:cNvSpPr/>
          <p:nvPr/>
        </p:nvSpPr>
        <p:spPr>
          <a:xfrm>
            <a:off x="5607291" y="6031375"/>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7</a:t>
            </a:r>
            <a:endParaRPr lang="es-ES" b="1" dirty="0">
              <a:latin typeface="Arial Black" panose="020B0A04020102020204" pitchFamily="34" charset="0"/>
            </a:endParaRPr>
          </a:p>
        </p:txBody>
      </p:sp>
      <p:sp>
        <p:nvSpPr>
          <p:cNvPr id="20" name="CuadroTexto 19">
            <a:extLst>
              <a:ext uri="{FF2B5EF4-FFF2-40B4-BE49-F238E27FC236}">
                <a16:creationId xmlns:a16="http://schemas.microsoft.com/office/drawing/2014/main" id="{A0672828-11D4-4A66-A6D0-F5B68EC93337}"/>
              </a:ext>
            </a:extLst>
          </p:cNvPr>
          <p:cNvSpPr txBox="1"/>
          <p:nvPr/>
        </p:nvSpPr>
        <p:spPr>
          <a:xfrm>
            <a:off x="114391" y="816363"/>
            <a:ext cx="3142354" cy="369332"/>
          </a:xfrm>
          <a:prstGeom prst="rect">
            <a:avLst/>
          </a:prstGeom>
          <a:noFill/>
        </p:spPr>
        <p:txBody>
          <a:bodyPr wrap="square" rtlCol="0">
            <a:spAutoFit/>
          </a:bodyPr>
          <a:lstStyle/>
          <a:p>
            <a:r>
              <a:rPr lang="es-ES" dirty="0">
                <a:latin typeface="Arial Black" panose="020B0A04020102020204" pitchFamily="34" charset="0"/>
              </a:rPr>
              <a:t>PALANCA DE FRENO            </a:t>
            </a:r>
          </a:p>
        </p:txBody>
      </p:sp>
      <p:sp>
        <p:nvSpPr>
          <p:cNvPr id="21" name="Elipse 20">
            <a:extLst>
              <a:ext uri="{FF2B5EF4-FFF2-40B4-BE49-F238E27FC236}">
                <a16:creationId xmlns:a16="http://schemas.microsoft.com/office/drawing/2014/main" id="{707D0E0A-79F4-4F6A-8CF7-EACB37418B33}"/>
              </a:ext>
            </a:extLst>
          </p:cNvPr>
          <p:cNvSpPr/>
          <p:nvPr/>
        </p:nvSpPr>
        <p:spPr>
          <a:xfrm>
            <a:off x="3724153" y="604630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8</a:t>
            </a:r>
            <a:endParaRPr lang="es-ES" b="1" dirty="0">
              <a:latin typeface="Arial Black" panose="020B0A04020102020204" pitchFamily="34" charset="0"/>
            </a:endParaRPr>
          </a:p>
        </p:txBody>
      </p:sp>
      <p:sp>
        <p:nvSpPr>
          <p:cNvPr id="22" name="CuadroTexto 21">
            <a:extLst>
              <a:ext uri="{FF2B5EF4-FFF2-40B4-BE49-F238E27FC236}">
                <a16:creationId xmlns:a16="http://schemas.microsoft.com/office/drawing/2014/main" id="{1399CF03-124F-47AD-97BE-C978EEF3B181}"/>
              </a:ext>
            </a:extLst>
          </p:cNvPr>
          <p:cNvSpPr txBox="1"/>
          <p:nvPr/>
        </p:nvSpPr>
        <p:spPr>
          <a:xfrm>
            <a:off x="6279436" y="3415135"/>
            <a:ext cx="3142354" cy="646331"/>
          </a:xfrm>
          <a:prstGeom prst="rect">
            <a:avLst/>
          </a:prstGeom>
          <a:noFill/>
        </p:spPr>
        <p:txBody>
          <a:bodyPr wrap="square" rtlCol="0">
            <a:spAutoFit/>
          </a:bodyPr>
          <a:lstStyle/>
          <a:p>
            <a:r>
              <a:rPr lang="es-ES" dirty="0">
                <a:latin typeface="Arial Black" panose="020B0A04020102020204" pitchFamily="34" charset="0"/>
              </a:rPr>
              <a:t>PALANCA DE EMBRAGUE             </a:t>
            </a:r>
          </a:p>
        </p:txBody>
      </p:sp>
      <p:sp>
        <p:nvSpPr>
          <p:cNvPr id="23" name="Elipse 22">
            <a:extLst>
              <a:ext uri="{FF2B5EF4-FFF2-40B4-BE49-F238E27FC236}">
                <a16:creationId xmlns:a16="http://schemas.microsoft.com/office/drawing/2014/main" id="{99AB439B-2E65-4213-A976-44BB02793AD5}"/>
              </a:ext>
            </a:extLst>
          </p:cNvPr>
          <p:cNvSpPr/>
          <p:nvPr/>
        </p:nvSpPr>
        <p:spPr>
          <a:xfrm>
            <a:off x="373153" y="575920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9</a:t>
            </a:r>
            <a:endParaRPr lang="es-ES" b="1" dirty="0">
              <a:latin typeface="Arial Black" panose="020B0A04020102020204" pitchFamily="34" charset="0"/>
            </a:endParaRPr>
          </a:p>
        </p:txBody>
      </p:sp>
      <p:sp>
        <p:nvSpPr>
          <p:cNvPr id="24" name="CuadroTexto 23">
            <a:extLst>
              <a:ext uri="{FF2B5EF4-FFF2-40B4-BE49-F238E27FC236}">
                <a16:creationId xmlns:a16="http://schemas.microsoft.com/office/drawing/2014/main" id="{C3E83AB3-E1F6-4F25-A3AE-797A554FFA19}"/>
              </a:ext>
            </a:extLst>
          </p:cNvPr>
          <p:cNvSpPr txBox="1"/>
          <p:nvPr/>
        </p:nvSpPr>
        <p:spPr>
          <a:xfrm>
            <a:off x="28475" y="2248617"/>
            <a:ext cx="1831367" cy="369332"/>
          </a:xfrm>
          <a:prstGeom prst="rect">
            <a:avLst/>
          </a:prstGeom>
          <a:noFill/>
        </p:spPr>
        <p:txBody>
          <a:bodyPr wrap="square" rtlCol="0">
            <a:spAutoFit/>
          </a:bodyPr>
          <a:lstStyle/>
          <a:p>
            <a:r>
              <a:rPr lang="es-ES" dirty="0">
                <a:latin typeface="Arial Black" panose="020B0A04020102020204" pitchFamily="34" charset="0"/>
              </a:rPr>
              <a:t>MANILLAR           </a:t>
            </a:r>
          </a:p>
        </p:txBody>
      </p:sp>
      <p:cxnSp>
        <p:nvCxnSpPr>
          <p:cNvPr id="31" name="Conector recto de flecha 30">
            <a:extLst>
              <a:ext uri="{FF2B5EF4-FFF2-40B4-BE49-F238E27FC236}">
                <a16:creationId xmlns:a16="http://schemas.microsoft.com/office/drawing/2014/main" id="{87B220D3-7A96-4C05-8269-1E4C1F0F3538}"/>
              </a:ext>
            </a:extLst>
          </p:cNvPr>
          <p:cNvCxnSpPr>
            <a:cxnSpLocks/>
            <a:stCxn id="6" idx="4"/>
          </p:cNvCxnSpPr>
          <p:nvPr/>
        </p:nvCxnSpPr>
        <p:spPr>
          <a:xfrm flipH="1">
            <a:off x="4218264" y="833724"/>
            <a:ext cx="353736" cy="12238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E8BFCCB3-57D9-4F11-AD9F-5EA18A5158D5}"/>
              </a:ext>
            </a:extLst>
          </p:cNvPr>
          <p:cNvCxnSpPr>
            <a:cxnSpLocks/>
            <a:stCxn id="7" idx="3"/>
          </p:cNvCxnSpPr>
          <p:nvPr/>
        </p:nvCxnSpPr>
        <p:spPr>
          <a:xfrm flipH="1">
            <a:off x="4691312" y="1414530"/>
            <a:ext cx="721297" cy="13631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9911F88E-D675-4F63-B774-78C23FCD739A}"/>
              </a:ext>
            </a:extLst>
          </p:cNvPr>
          <p:cNvCxnSpPr>
            <a:cxnSpLocks/>
          </p:cNvCxnSpPr>
          <p:nvPr/>
        </p:nvCxnSpPr>
        <p:spPr>
          <a:xfrm flipH="1">
            <a:off x="5076056" y="2111167"/>
            <a:ext cx="580571" cy="4068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6A29FAAB-F353-4BDA-9D75-C4A3EAB671F2}"/>
              </a:ext>
            </a:extLst>
          </p:cNvPr>
          <p:cNvCxnSpPr>
            <a:cxnSpLocks/>
          </p:cNvCxnSpPr>
          <p:nvPr/>
        </p:nvCxnSpPr>
        <p:spPr>
          <a:xfrm flipH="1">
            <a:off x="4932040" y="3031869"/>
            <a:ext cx="805556" cy="67239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78B4921E-3310-4C0D-B36E-512ADEEBE1E3}"/>
              </a:ext>
            </a:extLst>
          </p:cNvPr>
          <p:cNvCxnSpPr>
            <a:cxnSpLocks/>
            <a:stCxn id="17" idx="2"/>
          </p:cNvCxnSpPr>
          <p:nvPr/>
        </p:nvCxnSpPr>
        <p:spPr>
          <a:xfrm flipH="1" flipV="1">
            <a:off x="4801184" y="2248617"/>
            <a:ext cx="1035802" cy="14265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45">
            <a:extLst>
              <a:ext uri="{FF2B5EF4-FFF2-40B4-BE49-F238E27FC236}">
                <a16:creationId xmlns:a16="http://schemas.microsoft.com/office/drawing/2014/main" id="{22448DB0-A2F9-493B-A226-00D18CC1FB2F}"/>
              </a:ext>
            </a:extLst>
          </p:cNvPr>
          <p:cNvCxnSpPr>
            <a:cxnSpLocks/>
          </p:cNvCxnSpPr>
          <p:nvPr/>
        </p:nvCxnSpPr>
        <p:spPr>
          <a:xfrm flipH="1" flipV="1">
            <a:off x="5360582" y="4433038"/>
            <a:ext cx="501784" cy="4555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CuadroTexto 50">
            <a:extLst>
              <a:ext uri="{FF2B5EF4-FFF2-40B4-BE49-F238E27FC236}">
                <a16:creationId xmlns:a16="http://schemas.microsoft.com/office/drawing/2014/main" id="{F1D6997C-F6F6-4A79-806D-C457C3F4A1C3}"/>
              </a:ext>
            </a:extLst>
          </p:cNvPr>
          <p:cNvSpPr txBox="1"/>
          <p:nvPr/>
        </p:nvSpPr>
        <p:spPr>
          <a:xfrm>
            <a:off x="6014629" y="6081104"/>
            <a:ext cx="2710137" cy="369332"/>
          </a:xfrm>
          <a:prstGeom prst="rect">
            <a:avLst/>
          </a:prstGeom>
          <a:noFill/>
        </p:spPr>
        <p:txBody>
          <a:bodyPr wrap="square" rtlCol="0">
            <a:spAutoFit/>
          </a:bodyPr>
          <a:lstStyle/>
          <a:p>
            <a:r>
              <a:rPr lang="es-ES" dirty="0">
                <a:latin typeface="Arial Black" panose="020B0A04020102020204" pitchFamily="34" charset="0"/>
              </a:rPr>
              <a:t>DISCO DE FRENO            </a:t>
            </a:r>
          </a:p>
        </p:txBody>
      </p:sp>
      <p:cxnSp>
        <p:nvCxnSpPr>
          <p:cNvPr id="53" name="Conector recto de flecha 52">
            <a:extLst>
              <a:ext uri="{FF2B5EF4-FFF2-40B4-BE49-F238E27FC236}">
                <a16:creationId xmlns:a16="http://schemas.microsoft.com/office/drawing/2014/main" id="{D612ACC3-73F9-45FA-A945-7026A5BD3B9C}"/>
              </a:ext>
            </a:extLst>
          </p:cNvPr>
          <p:cNvCxnSpPr>
            <a:cxnSpLocks/>
          </p:cNvCxnSpPr>
          <p:nvPr/>
        </p:nvCxnSpPr>
        <p:spPr>
          <a:xfrm flipH="1" flipV="1">
            <a:off x="4659026" y="5149649"/>
            <a:ext cx="1006097" cy="9195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CuadroTexto 55">
            <a:extLst>
              <a:ext uri="{FF2B5EF4-FFF2-40B4-BE49-F238E27FC236}">
                <a16:creationId xmlns:a16="http://schemas.microsoft.com/office/drawing/2014/main" id="{9B7B78FF-B180-49EF-8E6E-68BDF7C00FD6}"/>
              </a:ext>
            </a:extLst>
          </p:cNvPr>
          <p:cNvSpPr txBox="1"/>
          <p:nvPr/>
        </p:nvSpPr>
        <p:spPr>
          <a:xfrm>
            <a:off x="4146695" y="6083533"/>
            <a:ext cx="1331391" cy="369332"/>
          </a:xfrm>
          <a:prstGeom prst="rect">
            <a:avLst/>
          </a:prstGeom>
          <a:noFill/>
        </p:spPr>
        <p:txBody>
          <a:bodyPr wrap="square" rtlCol="0">
            <a:spAutoFit/>
          </a:bodyPr>
          <a:lstStyle/>
          <a:p>
            <a:r>
              <a:rPr lang="es-ES" dirty="0">
                <a:latin typeface="Arial Black" panose="020B0A04020102020204" pitchFamily="34" charset="0"/>
              </a:rPr>
              <a:t>CALIPER          </a:t>
            </a:r>
          </a:p>
        </p:txBody>
      </p:sp>
      <p:cxnSp>
        <p:nvCxnSpPr>
          <p:cNvPr id="57" name="Conector recto de flecha 56">
            <a:extLst>
              <a:ext uri="{FF2B5EF4-FFF2-40B4-BE49-F238E27FC236}">
                <a16:creationId xmlns:a16="http://schemas.microsoft.com/office/drawing/2014/main" id="{A2EBFCBA-1C75-4EC6-A606-3EC163C8045B}"/>
              </a:ext>
            </a:extLst>
          </p:cNvPr>
          <p:cNvCxnSpPr>
            <a:cxnSpLocks/>
          </p:cNvCxnSpPr>
          <p:nvPr/>
        </p:nvCxnSpPr>
        <p:spPr>
          <a:xfrm flipV="1">
            <a:off x="3935397" y="4770010"/>
            <a:ext cx="305145" cy="124590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ector recto de flecha 62">
            <a:extLst>
              <a:ext uri="{FF2B5EF4-FFF2-40B4-BE49-F238E27FC236}">
                <a16:creationId xmlns:a16="http://schemas.microsoft.com/office/drawing/2014/main" id="{AB660DB4-4BB1-42DF-BC33-CCD89BE87F3C}"/>
              </a:ext>
            </a:extLst>
          </p:cNvPr>
          <p:cNvCxnSpPr>
            <a:cxnSpLocks/>
          </p:cNvCxnSpPr>
          <p:nvPr/>
        </p:nvCxnSpPr>
        <p:spPr>
          <a:xfrm flipV="1">
            <a:off x="1706029" y="1697928"/>
            <a:ext cx="1086010" cy="11715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CuadroTexto 64">
            <a:extLst>
              <a:ext uri="{FF2B5EF4-FFF2-40B4-BE49-F238E27FC236}">
                <a16:creationId xmlns:a16="http://schemas.microsoft.com/office/drawing/2014/main" id="{B530D640-ABFA-42C3-90FF-201D9A085D48}"/>
              </a:ext>
            </a:extLst>
          </p:cNvPr>
          <p:cNvSpPr txBox="1"/>
          <p:nvPr/>
        </p:nvSpPr>
        <p:spPr>
          <a:xfrm>
            <a:off x="114391" y="3000591"/>
            <a:ext cx="1954211" cy="646331"/>
          </a:xfrm>
          <a:prstGeom prst="rect">
            <a:avLst/>
          </a:prstGeom>
          <a:noFill/>
        </p:spPr>
        <p:txBody>
          <a:bodyPr wrap="square" rtlCol="0">
            <a:spAutoFit/>
          </a:bodyPr>
          <a:lstStyle/>
          <a:p>
            <a:r>
              <a:rPr lang="es-ES" dirty="0">
                <a:latin typeface="Arial Black" panose="020B0A04020102020204" pitchFamily="34" charset="0"/>
              </a:rPr>
              <a:t>ESPEJO RETROVISOR              </a:t>
            </a:r>
          </a:p>
        </p:txBody>
      </p:sp>
      <p:sp>
        <p:nvSpPr>
          <p:cNvPr id="66" name="Elipse 65">
            <a:extLst>
              <a:ext uri="{FF2B5EF4-FFF2-40B4-BE49-F238E27FC236}">
                <a16:creationId xmlns:a16="http://schemas.microsoft.com/office/drawing/2014/main" id="{7E3E7BE9-6154-4C02-89EB-2E61D7B73134}"/>
              </a:ext>
            </a:extLst>
          </p:cNvPr>
          <p:cNvSpPr/>
          <p:nvPr/>
        </p:nvSpPr>
        <p:spPr>
          <a:xfrm>
            <a:off x="1111229" y="1275330"/>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67" name="CuadroTexto 66">
            <a:extLst>
              <a:ext uri="{FF2B5EF4-FFF2-40B4-BE49-F238E27FC236}">
                <a16:creationId xmlns:a16="http://schemas.microsoft.com/office/drawing/2014/main" id="{62CA5B92-1505-4AAD-BD9C-96F71FCBC114}"/>
              </a:ext>
            </a:extLst>
          </p:cNvPr>
          <p:cNvSpPr txBox="1"/>
          <p:nvPr/>
        </p:nvSpPr>
        <p:spPr>
          <a:xfrm>
            <a:off x="1050883" y="1310125"/>
            <a:ext cx="501530" cy="369332"/>
          </a:xfrm>
          <a:prstGeom prst="rect">
            <a:avLst/>
          </a:prstGeom>
          <a:noFill/>
        </p:spPr>
        <p:txBody>
          <a:bodyPr wrap="square" rtlCol="0">
            <a:spAutoFit/>
          </a:bodyPr>
          <a:lstStyle/>
          <a:p>
            <a:r>
              <a:rPr lang="es-ES" dirty="0">
                <a:latin typeface="Arial Black" panose="020B0A04020102020204" pitchFamily="34" charset="0"/>
              </a:rPr>
              <a:t>12          </a:t>
            </a:r>
          </a:p>
        </p:txBody>
      </p:sp>
      <p:sp>
        <p:nvSpPr>
          <p:cNvPr id="68" name="Elipse 67">
            <a:extLst>
              <a:ext uri="{FF2B5EF4-FFF2-40B4-BE49-F238E27FC236}">
                <a16:creationId xmlns:a16="http://schemas.microsoft.com/office/drawing/2014/main" id="{AB8D3443-CBAD-41EF-AEA2-9FC73314F75C}"/>
              </a:ext>
            </a:extLst>
          </p:cNvPr>
          <p:cNvSpPr/>
          <p:nvPr/>
        </p:nvSpPr>
        <p:spPr>
          <a:xfrm>
            <a:off x="255833" y="177915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69" name="Elipse 68">
            <a:extLst>
              <a:ext uri="{FF2B5EF4-FFF2-40B4-BE49-F238E27FC236}">
                <a16:creationId xmlns:a16="http://schemas.microsoft.com/office/drawing/2014/main" id="{405D609E-D48D-4908-859D-C9655724FEB6}"/>
              </a:ext>
            </a:extLst>
          </p:cNvPr>
          <p:cNvSpPr/>
          <p:nvPr/>
        </p:nvSpPr>
        <p:spPr>
          <a:xfrm>
            <a:off x="1388865" y="2803446"/>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70" name="CuadroTexto 69">
            <a:extLst>
              <a:ext uri="{FF2B5EF4-FFF2-40B4-BE49-F238E27FC236}">
                <a16:creationId xmlns:a16="http://schemas.microsoft.com/office/drawing/2014/main" id="{05550596-7F45-40A2-ACB5-EFBD31B05192}"/>
              </a:ext>
            </a:extLst>
          </p:cNvPr>
          <p:cNvSpPr txBox="1"/>
          <p:nvPr/>
        </p:nvSpPr>
        <p:spPr>
          <a:xfrm>
            <a:off x="202520" y="1812384"/>
            <a:ext cx="501530" cy="369332"/>
          </a:xfrm>
          <a:prstGeom prst="rect">
            <a:avLst/>
          </a:prstGeom>
          <a:noFill/>
        </p:spPr>
        <p:txBody>
          <a:bodyPr wrap="square" rtlCol="0">
            <a:spAutoFit/>
          </a:bodyPr>
          <a:lstStyle/>
          <a:p>
            <a:r>
              <a:rPr lang="es-ES" dirty="0">
                <a:latin typeface="Arial Black" panose="020B0A04020102020204" pitchFamily="34" charset="0"/>
              </a:rPr>
              <a:t>11          </a:t>
            </a:r>
          </a:p>
        </p:txBody>
      </p:sp>
      <p:sp>
        <p:nvSpPr>
          <p:cNvPr id="71" name="CuadroTexto 70">
            <a:extLst>
              <a:ext uri="{FF2B5EF4-FFF2-40B4-BE49-F238E27FC236}">
                <a16:creationId xmlns:a16="http://schemas.microsoft.com/office/drawing/2014/main" id="{C80E249F-F0E2-4BAD-BE70-719279E4C09F}"/>
              </a:ext>
            </a:extLst>
          </p:cNvPr>
          <p:cNvSpPr txBox="1"/>
          <p:nvPr/>
        </p:nvSpPr>
        <p:spPr>
          <a:xfrm>
            <a:off x="1329555" y="2838241"/>
            <a:ext cx="501530" cy="369332"/>
          </a:xfrm>
          <a:prstGeom prst="rect">
            <a:avLst/>
          </a:prstGeom>
          <a:noFill/>
        </p:spPr>
        <p:txBody>
          <a:bodyPr wrap="square" rtlCol="0">
            <a:spAutoFit/>
          </a:bodyPr>
          <a:lstStyle/>
          <a:p>
            <a:r>
              <a:rPr lang="es-ES" dirty="0">
                <a:latin typeface="Arial Black" panose="020B0A04020102020204" pitchFamily="34" charset="0"/>
              </a:rPr>
              <a:t>10          </a:t>
            </a:r>
          </a:p>
        </p:txBody>
      </p:sp>
      <p:cxnSp>
        <p:nvCxnSpPr>
          <p:cNvPr id="72" name="Conector recto de flecha 71">
            <a:extLst>
              <a:ext uri="{FF2B5EF4-FFF2-40B4-BE49-F238E27FC236}">
                <a16:creationId xmlns:a16="http://schemas.microsoft.com/office/drawing/2014/main" id="{AF742095-DE0C-4C50-A0D2-BE66853ADF3B}"/>
              </a:ext>
            </a:extLst>
          </p:cNvPr>
          <p:cNvCxnSpPr>
            <a:cxnSpLocks/>
          </p:cNvCxnSpPr>
          <p:nvPr/>
        </p:nvCxnSpPr>
        <p:spPr>
          <a:xfrm flipV="1">
            <a:off x="783455" y="4213866"/>
            <a:ext cx="3522275" cy="17111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ector recto de flecha 73">
            <a:extLst>
              <a:ext uri="{FF2B5EF4-FFF2-40B4-BE49-F238E27FC236}">
                <a16:creationId xmlns:a16="http://schemas.microsoft.com/office/drawing/2014/main" id="{7BF8D8B6-70C6-426A-9987-F9ACFBD53990}"/>
              </a:ext>
            </a:extLst>
          </p:cNvPr>
          <p:cNvCxnSpPr>
            <a:cxnSpLocks/>
          </p:cNvCxnSpPr>
          <p:nvPr/>
        </p:nvCxnSpPr>
        <p:spPr>
          <a:xfrm>
            <a:off x="664850" y="2073076"/>
            <a:ext cx="2944514" cy="1733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recto de flecha 75">
            <a:extLst>
              <a:ext uri="{FF2B5EF4-FFF2-40B4-BE49-F238E27FC236}">
                <a16:creationId xmlns:a16="http://schemas.microsoft.com/office/drawing/2014/main" id="{92EA1BF1-FFAC-4308-AC5A-ED554F41A265}"/>
              </a:ext>
            </a:extLst>
          </p:cNvPr>
          <p:cNvCxnSpPr>
            <a:cxnSpLocks/>
          </p:cNvCxnSpPr>
          <p:nvPr/>
        </p:nvCxnSpPr>
        <p:spPr>
          <a:xfrm>
            <a:off x="1523619" y="1501120"/>
            <a:ext cx="1473054" cy="5152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608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205" r="13395"/>
          <a:stretch/>
        </p:blipFill>
        <p:spPr bwMode="auto">
          <a:xfrm>
            <a:off x="3256745" y="652273"/>
            <a:ext cx="3256847" cy="5013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lipse 24">
            <a:extLst>
              <a:ext uri="{FF2B5EF4-FFF2-40B4-BE49-F238E27FC236}">
                <a16:creationId xmlns:a16="http://schemas.microsoft.com/office/drawing/2014/main" id="{B09F1ABA-C32D-4B12-8695-577F104B237B}"/>
              </a:ext>
            </a:extLst>
          </p:cNvPr>
          <p:cNvSpPr/>
          <p:nvPr/>
        </p:nvSpPr>
        <p:spPr>
          <a:xfrm>
            <a:off x="6220022" y="1039887"/>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1</a:t>
            </a:r>
            <a:endParaRPr lang="es-ES" b="1" dirty="0">
              <a:latin typeface="Arial Black" panose="020B0A04020102020204" pitchFamily="34" charset="0"/>
            </a:endParaRPr>
          </a:p>
        </p:txBody>
      </p:sp>
      <p:sp>
        <p:nvSpPr>
          <p:cNvPr id="9" name="CuadroTexto 8">
            <a:extLst>
              <a:ext uri="{FF2B5EF4-FFF2-40B4-BE49-F238E27FC236}">
                <a16:creationId xmlns:a16="http://schemas.microsoft.com/office/drawing/2014/main" id="{0A8FBE4F-AC40-4D0F-97B5-26D120D7AC0B}"/>
              </a:ext>
            </a:extLst>
          </p:cNvPr>
          <p:cNvSpPr txBox="1"/>
          <p:nvPr/>
        </p:nvSpPr>
        <p:spPr>
          <a:xfrm>
            <a:off x="6733047" y="1083705"/>
            <a:ext cx="1295337" cy="369332"/>
          </a:xfrm>
          <a:prstGeom prst="rect">
            <a:avLst/>
          </a:prstGeom>
          <a:noFill/>
        </p:spPr>
        <p:txBody>
          <a:bodyPr wrap="square" rtlCol="0">
            <a:spAutoFit/>
          </a:bodyPr>
          <a:lstStyle/>
          <a:p>
            <a:r>
              <a:rPr lang="es-ES" dirty="0">
                <a:latin typeface="Arial Black" panose="020B0A04020102020204" pitchFamily="34" charset="0"/>
              </a:rPr>
              <a:t>OPTICA         </a:t>
            </a:r>
          </a:p>
        </p:txBody>
      </p:sp>
      <p:sp>
        <p:nvSpPr>
          <p:cNvPr id="10" name="CuadroTexto 9">
            <a:extLst>
              <a:ext uri="{FF2B5EF4-FFF2-40B4-BE49-F238E27FC236}">
                <a16:creationId xmlns:a16="http://schemas.microsoft.com/office/drawing/2014/main" id="{20C42D79-1A32-4ADE-93E4-B5F5A713CC65}"/>
              </a:ext>
            </a:extLst>
          </p:cNvPr>
          <p:cNvSpPr txBox="1"/>
          <p:nvPr/>
        </p:nvSpPr>
        <p:spPr>
          <a:xfrm>
            <a:off x="7319358" y="1666004"/>
            <a:ext cx="1142937" cy="369332"/>
          </a:xfrm>
          <a:prstGeom prst="rect">
            <a:avLst/>
          </a:prstGeom>
          <a:noFill/>
        </p:spPr>
        <p:txBody>
          <a:bodyPr wrap="square" rtlCol="0">
            <a:spAutoFit/>
          </a:bodyPr>
          <a:lstStyle/>
          <a:p>
            <a:r>
              <a:rPr lang="es-ES" dirty="0">
                <a:latin typeface="Arial Black" panose="020B0A04020102020204" pitchFamily="34" charset="0"/>
              </a:rPr>
              <a:t>GIRO         </a:t>
            </a:r>
          </a:p>
        </p:txBody>
      </p:sp>
      <p:sp>
        <p:nvSpPr>
          <p:cNvPr id="11" name="CuadroTexto 10">
            <a:extLst>
              <a:ext uri="{FF2B5EF4-FFF2-40B4-BE49-F238E27FC236}">
                <a16:creationId xmlns:a16="http://schemas.microsoft.com/office/drawing/2014/main" id="{F7F5AFAA-667A-4B30-B62C-B7C6D1184FAE}"/>
              </a:ext>
            </a:extLst>
          </p:cNvPr>
          <p:cNvSpPr txBox="1"/>
          <p:nvPr/>
        </p:nvSpPr>
        <p:spPr>
          <a:xfrm>
            <a:off x="6457075" y="4367360"/>
            <a:ext cx="2359813" cy="369332"/>
          </a:xfrm>
          <a:prstGeom prst="rect">
            <a:avLst/>
          </a:prstGeom>
          <a:noFill/>
        </p:spPr>
        <p:txBody>
          <a:bodyPr wrap="square" rtlCol="0">
            <a:spAutoFit/>
          </a:bodyPr>
          <a:lstStyle/>
          <a:p>
            <a:r>
              <a:rPr lang="es-ES" dirty="0">
                <a:latin typeface="Arial Black" panose="020B0A04020102020204" pitchFamily="34" charset="0"/>
              </a:rPr>
              <a:t>GUARDABARROS          </a:t>
            </a:r>
          </a:p>
        </p:txBody>
      </p:sp>
      <p:sp>
        <p:nvSpPr>
          <p:cNvPr id="12" name="CuadroTexto 21">
            <a:extLst>
              <a:ext uri="{FF2B5EF4-FFF2-40B4-BE49-F238E27FC236}">
                <a16:creationId xmlns:a16="http://schemas.microsoft.com/office/drawing/2014/main" id="{1399CF03-124F-47AD-97BE-C978EEF3B181}"/>
              </a:ext>
            </a:extLst>
          </p:cNvPr>
          <p:cNvSpPr txBox="1"/>
          <p:nvPr/>
        </p:nvSpPr>
        <p:spPr>
          <a:xfrm>
            <a:off x="6918719" y="2319601"/>
            <a:ext cx="1944216" cy="646331"/>
          </a:xfrm>
          <a:prstGeom prst="rect">
            <a:avLst/>
          </a:prstGeom>
          <a:noFill/>
        </p:spPr>
        <p:txBody>
          <a:bodyPr wrap="square" rtlCol="0">
            <a:spAutoFit/>
          </a:bodyPr>
          <a:lstStyle/>
          <a:p>
            <a:r>
              <a:rPr lang="es-ES" dirty="0">
                <a:latin typeface="Arial Black" panose="020B0A04020102020204" pitchFamily="34" charset="0"/>
              </a:rPr>
              <a:t>CARENADO FRONTAL             </a:t>
            </a:r>
          </a:p>
        </p:txBody>
      </p:sp>
      <p:sp>
        <p:nvSpPr>
          <p:cNvPr id="13" name="CuadroTexto 21">
            <a:extLst>
              <a:ext uri="{FF2B5EF4-FFF2-40B4-BE49-F238E27FC236}">
                <a16:creationId xmlns:a16="http://schemas.microsoft.com/office/drawing/2014/main" id="{1399CF03-124F-47AD-97BE-C978EEF3B181}"/>
              </a:ext>
            </a:extLst>
          </p:cNvPr>
          <p:cNvSpPr txBox="1"/>
          <p:nvPr/>
        </p:nvSpPr>
        <p:spPr>
          <a:xfrm>
            <a:off x="208845" y="4552026"/>
            <a:ext cx="2494282" cy="646331"/>
          </a:xfrm>
          <a:prstGeom prst="rect">
            <a:avLst/>
          </a:prstGeom>
          <a:noFill/>
        </p:spPr>
        <p:txBody>
          <a:bodyPr wrap="square" rtlCol="0">
            <a:spAutoFit/>
          </a:bodyPr>
          <a:lstStyle/>
          <a:p>
            <a:r>
              <a:rPr lang="es-ES" dirty="0">
                <a:latin typeface="Arial Black" panose="020B0A04020102020204" pitchFamily="34" charset="0"/>
              </a:rPr>
              <a:t>FALDON CUBRE PIERNA              </a:t>
            </a:r>
          </a:p>
        </p:txBody>
      </p:sp>
      <p:sp>
        <p:nvSpPr>
          <p:cNvPr id="14" name="CuadroTexto 21">
            <a:extLst>
              <a:ext uri="{FF2B5EF4-FFF2-40B4-BE49-F238E27FC236}">
                <a16:creationId xmlns:a16="http://schemas.microsoft.com/office/drawing/2014/main" id="{1399CF03-124F-47AD-97BE-C978EEF3B181}"/>
              </a:ext>
            </a:extLst>
          </p:cNvPr>
          <p:cNvSpPr txBox="1"/>
          <p:nvPr/>
        </p:nvSpPr>
        <p:spPr>
          <a:xfrm>
            <a:off x="1202369" y="5481226"/>
            <a:ext cx="3142354" cy="369332"/>
          </a:xfrm>
          <a:prstGeom prst="rect">
            <a:avLst/>
          </a:prstGeom>
          <a:noFill/>
        </p:spPr>
        <p:txBody>
          <a:bodyPr wrap="square" rtlCol="0">
            <a:spAutoFit/>
          </a:bodyPr>
          <a:lstStyle/>
          <a:p>
            <a:r>
              <a:rPr lang="es-ES" dirty="0">
                <a:latin typeface="Arial Black" panose="020B0A04020102020204" pitchFamily="34" charset="0"/>
              </a:rPr>
              <a:t>CUBRE AMOTIGUADOR              </a:t>
            </a:r>
          </a:p>
        </p:txBody>
      </p:sp>
      <p:sp>
        <p:nvSpPr>
          <p:cNvPr id="15" name="CuadroTexto 15">
            <a:extLst>
              <a:ext uri="{FF2B5EF4-FFF2-40B4-BE49-F238E27FC236}">
                <a16:creationId xmlns:a16="http://schemas.microsoft.com/office/drawing/2014/main" id="{2A90E9E3-B2BC-4318-94BD-1AA71F62083B}"/>
              </a:ext>
            </a:extLst>
          </p:cNvPr>
          <p:cNvSpPr txBox="1"/>
          <p:nvPr/>
        </p:nvSpPr>
        <p:spPr>
          <a:xfrm>
            <a:off x="248765" y="3513108"/>
            <a:ext cx="1605690" cy="369332"/>
          </a:xfrm>
          <a:prstGeom prst="rect">
            <a:avLst/>
          </a:prstGeom>
          <a:noFill/>
        </p:spPr>
        <p:txBody>
          <a:bodyPr wrap="square" rtlCol="0">
            <a:spAutoFit/>
          </a:bodyPr>
          <a:lstStyle/>
          <a:p>
            <a:r>
              <a:rPr lang="es-ES" dirty="0">
                <a:latin typeface="Arial Black" panose="020B0A04020102020204" pitchFamily="34" charset="0"/>
              </a:rPr>
              <a:t>BARRALES           </a:t>
            </a:r>
          </a:p>
        </p:txBody>
      </p:sp>
      <p:sp>
        <p:nvSpPr>
          <p:cNvPr id="16" name="CuadroTexto 13">
            <a:extLst>
              <a:ext uri="{FF2B5EF4-FFF2-40B4-BE49-F238E27FC236}">
                <a16:creationId xmlns:a16="http://schemas.microsoft.com/office/drawing/2014/main" id="{5A5C89FB-7008-41CA-9BD8-C0661BC1D85F}"/>
              </a:ext>
            </a:extLst>
          </p:cNvPr>
          <p:cNvSpPr txBox="1"/>
          <p:nvPr/>
        </p:nvSpPr>
        <p:spPr>
          <a:xfrm>
            <a:off x="5803861" y="5850558"/>
            <a:ext cx="3142354" cy="369332"/>
          </a:xfrm>
          <a:prstGeom prst="rect">
            <a:avLst/>
          </a:prstGeom>
          <a:noFill/>
        </p:spPr>
        <p:txBody>
          <a:bodyPr wrap="square" rtlCol="0">
            <a:spAutoFit/>
          </a:bodyPr>
          <a:lstStyle/>
          <a:p>
            <a:r>
              <a:rPr lang="es-ES" dirty="0">
                <a:latin typeface="Arial Black" panose="020B0A04020102020204" pitchFamily="34" charset="0"/>
              </a:rPr>
              <a:t>BANDA DE RODADURA           </a:t>
            </a:r>
          </a:p>
        </p:txBody>
      </p:sp>
      <p:sp>
        <p:nvSpPr>
          <p:cNvPr id="17" name="CuadroTexto 23">
            <a:extLst>
              <a:ext uri="{FF2B5EF4-FFF2-40B4-BE49-F238E27FC236}">
                <a16:creationId xmlns:a16="http://schemas.microsoft.com/office/drawing/2014/main" id="{C3E83AB3-E1F6-4F25-A3AE-797A554FFA19}"/>
              </a:ext>
            </a:extLst>
          </p:cNvPr>
          <p:cNvSpPr txBox="1"/>
          <p:nvPr/>
        </p:nvSpPr>
        <p:spPr>
          <a:xfrm>
            <a:off x="286686" y="2532896"/>
            <a:ext cx="1831367" cy="369332"/>
          </a:xfrm>
          <a:prstGeom prst="rect">
            <a:avLst/>
          </a:prstGeom>
          <a:noFill/>
        </p:spPr>
        <p:txBody>
          <a:bodyPr wrap="square" rtlCol="0">
            <a:spAutoFit/>
          </a:bodyPr>
          <a:lstStyle/>
          <a:p>
            <a:r>
              <a:rPr lang="es-ES" dirty="0">
                <a:latin typeface="Arial Black" panose="020B0A04020102020204" pitchFamily="34" charset="0"/>
              </a:rPr>
              <a:t>MANILLAR           </a:t>
            </a:r>
          </a:p>
        </p:txBody>
      </p:sp>
      <p:sp>
        <p:nvSpPr>
          <p:cNvPr id="18" name="CuadroTexto 19">
            <a:extLst>
              <a:ext uri="{FF2B5EF4-FFF2-40B4-BE49-F238E27FC236}">
                <a16:creationId xmlns:a16="http://schemas.microsoft.com/office/drawing/2014/main" id="{A0672828-11D4-4A66-A6D0-F5B68EC93337}"/>
              </a:ext>
            </a:extLst>
          </p:cNvPr>
          <p:cNvSpPr txBox="1"/>
          <p:nvPr/>
        </p:nvSpPr>
        <p:spPr>
          <a:xfrm>
            <a:off x="114391" y="816363"/>
            <a:ext cx="3142354" cy="369332"/>
          </a:xfrm>
          <a:prstGeom prst="rect">
            <a:avLst/>
          </a:prstGeom>
          <a:noFill/>
        </p:spPr>
        <p:txBody>
          <a:bodyPr wrap="square" rtlCol="0">
            <a:spAutoFit/>
          </a:bodyPr>
          <a:lstStyle/>
          <a:p>
            <a:r>
              <a:rPr lang="es-ES" dirty="0">
                <a:latin typeface="Arial Black" panose="020B0A04020102020204" pitchFamily="34" charset="0"/>
              </a:rPr>
              <a:t>PALANCA DE FRENO            </a:t>
            </a:r>
          </a:p>
        </p:txBody>
      </p:sp>
      <p:sp>
        <p:nvSpPr>
          <p:cNvPr id="19" name="CuadroTexto 64">
            <a:extLst>
              <a:ext uri="{FF2B5EF4-FFF2-40B4-BE49-F238E27FC236}">
                <a16:creationId xmlns:a16="http://schemas.microsoft.com/office/drawing/2014/main" id="{B530D640-ABFA-42C3-90FF-201D9A085D48}"/>
              </a:ext>
            </a:extLst>
          </p:cNvPr>
          <p:cNvSpPr txBox="1"/>
          <p:nvPr/>
        </p:nvSpPr>
        <p:spPr>
          <a:xfrm>
            <a:off x="4305459" y="170032"/>
            <a:ext cx="1954211" cy="646331"/>
          </a:xfrm>
          <a:prstGeom prst="rect">
            <a:avLst/>
          </a:prstGeom>
          <a:noFill/>
        </p:spPr>
        <p:txBody>
          <a:bodyPr wrap="square" rtlCol="0">
            <a:spAutoFit/>
          </a:bodyPr>
          <a:lstStyle/>
          <a:p>
            <a:r>
              <a:rPr lang="es-ES" dirty="0">
                <a:latin typeface="Arial Black" panose="020B0A04020102020204" pitchFamily="34" charset="0"/>
              </a:rPr>
              <a:t>ESPEJO RETROVISOR              </a:t>
            </a:r>
          </a:p>
        </p:txBody>
      </p:sp>
      <p:sp>
        <p:nvSpPr>
          <p:cNvPr id="20" name="CuadroTexto 50">
            <a:extLst>
              <a:ext uri="{FF2B5EF4-FFF2-40B4-BE49-F238E27FC236}">
                <a16:creationId xmlns:a16="http://schemas.microsoft.com/office/drawing/2014/main" id="{F1D6997C-F6F6-4A79-806D-C457C3F4A1C3}"/>
              </a:ext>
            </a:extLst>
          </p:cNvPr>
          <p:cNvSpPr txBox="1"/>
          <p:nvPr/>
        </p:nvSpPr>
        <p:spPr>
          <a:xfrm>
            <a:off x="6417474" y="4370620"/>
            <a:ext cx="2281343" cy="369332"/>
          </a:xfrm>
          <a:prstGeom prst="rect">
            <a:avLst/>
          </a:prstGeom>
          <a:noFill/>
        </p:spPr>
        <p:txBody>
          <a:bodyPr wrap="square" rtlCol="0">
            <a:spAutoFit/>
          </a:bodyPr>
          <a:lstStyle/>
          <a:p>
            <a:r>
              <a:rPr lang="es-ES" dirty="0">
                <a:latin typeface="Arial Black" panose="020B0A04020102020204" pitchFamily="34" charset="0"/>
              </a:rPr>
              <a:t>           </a:t>
            </a:r>
          </a:p>
        </p:txBody>
      </p:sp>
      <p:sp>
        <p:nvSpPr>
          <p:cNvPr id="21" name="Elipse 24">
            <a:extLst>
              <a:ext uri="{FF2B5EF4-FFF2-40B4-BE49-F238E27FC236}">
                <a16:creationId xmlns:a16="http://schemas.microsoft.com/office/drawing/2014/main" id="{B09F1ABA-C32D-4B12-8695-577F104B237B}"/>
              </a:ext>
            </a:extLst>
          </p:cNvPr>
          <p:cNvSpPr/>
          <p:nvPr/>
        </p:nvSpPr>
        <p:spPr>
          <a:xfrm>
            <a:off x="6697115" y="1631209"/>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2</a:t>
            </a:r>
            <a:endParaRPr lang="es-ES" b="1" dirty="0">
              <a:latin typeface="Arial Black" panose="020B0A04020102020204" pitchFamily="34" charset="0"/>
            </a:endParaRPr>
          </a:p>
        </p:txBody>
      </p:sp>
      <p:sp>
        <p:nvSpPr>
          <p:cNvPr id="22" name="Elipse 24">
            <a:extLst>
              <a:ext uri="{FF2B5EF4-FFF2-40B4-BE49-F238E27FC236}">
                <a16:creationId xmlns:a16="http://schemas.microsoft.com/office/drawing/2014/main" id="{B09F1ABA-C32D-4B12-8695-577F104B237B}"/>
              </a:ext>
            </a:extLst>
          </p:cNvPr>
          <p:cNvSpPr/>
          <p:nvPr/>
        </p:nvSpPr>
        <p:spPr>
          <a:xfrm>
            <a:off x="6451364" y="2423305"/>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3</a:t>
            </a:r>
            <a:endParaRPr lang="es-ES" b="1" dirty="0">
              <a:latin typeface="Arial Black" panose="020B0A04020102020204" pitchFamily="34" charset="0"/>
            </a:endParaRPr>
          </a:p>
        </p:txBody>
      </p:sp>
      <p:sp>
        <p:nvSpPr>
          <p:cNvPr id="23" name="Elipse 24">
            <a:extLst>
              <a:ext uri="{FF2B5EF4-FFF2-40B4-BE49-F238E27FC236}">
                <a16:creationId xmlns:a16="http://schemas.microsoft.com/office/drawing/2014/main" id="{B09F1ABA-C32D-4B12-8695-577F104B237B}"/>
              </a:ext>
            </a:extLst>
          </p:cNvPr>
          <p:cNvSpPr/>
          <p:nvPr/>
        </p:nvSpPr>
        <p:spPr>
          <a:xfrm>
            <a:off x="7177586" y="3814282"/>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4</a:t>
            </a:r>
            <a:endParaRPr lang="es-ES" b="1" dirty="0">
              <a:latin typeface="Arial Black" panose="020B0A04020102020204" pitchFamily="34" charset="0"/>
            </a:endParaRPr>
          </a:p>
        </p:txBody>
      </p:sp>
      <p:sp>
        <p:nvSpPr>
          <p:cNvPr id="24" name="Elipse 24">
            <a:extLst>
              <a:ext uri="{FF2B5EF4-FFF2-40B4-BE49-F238E27FC236}">
                <a16:creationId xmlns:a16="http://schemas.microsoft.com/office/drawing/2014/main" id="{B09F1ABA-C32D-4B12-8695-577F104B237B}"/>
              </a:ext>
            </a:extLst>
          </p:cNvPr>
          <p:cNvSpPr/>
          <p:nvPr/>
        </p:nvSpPr>
        <p:spPr>
          <a:xfrm>
            <a:off x="5408957" y="5780968"/>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5</a:t>
            </a:r>
            <a:endParaRPr lang="es-ES" b="1" dirty="0">
              <a:latin typeface="Arial Black" panose="020B0A04020102020204" pitchFamily="34" charset="0"/>
            </a:endParaRPr>
          </a:p>
        </p:txBody>
      </p:sp>
      <p:sp>
        <p:nvSpPr>
          <p:cNvPr id="25" name="Elipse 24">
            <a:extLst>
              <a:ext uri="{FF2B5EF4-FFF2-40B4-BE49-F238E27FC236}">
                <a16:creationId xmlns:a16="http://schemas.microsoft.com/office/drawing/2014/main" id="{B09F1ABA-C32D-4B12-8695-577F104B237B}"/>
              </a:ext>
            </a:extLst>
          </p:cNvPr>
          <p:cNvSpPr/>
          <p:nvPr/>
        </p:nvSpPr>
        <p:spPr>
          <a:xfrm>
            <a:off x="2635592" y="5016951"/>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6</a:t>
            </a:r>
            <a:endParaRPr lang="es-ES" b="1" dirty="0">
              <a:latin typeface="Arial Black" panose="020B0A04020102020204" pitchFamily="34" charset="0"/>
            </a:endParaRPr>
          </a:p>
        </p:txBody>
      </p:sp>
      <p:sp>
        <p:nvSpPr>
          <p:cNvPr id="26" name="Elipse 24">
            <a:extLst>
              <a:ext uri="{FF2B5EF4-FFF2-40B4-BE49-F238E27FC236}">
                <a16:creationId xmlns:a16="http://schemas.microsoft.com/office/drawing/2014/main" id="{B09F1ABA-C32D-4B12-8695-577F104B237B}"/>
              </a:ext>
            </a:extLst>
          </p:cNvPr>
          <p:cNvSpPr/>
          <p:nvPr/>
        </p:nvSpPr>
        <p:spPr>
          <a:xfrm>
            <a:off x="1089971" y="403374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7</a:t>
            </a:r>
            <a:endParaRPr lang="es-ES" b="1" dirty="0">
              <a:latin typeface="Arial Black" panose="020B0A04020102020204" pitchFamily="34" charset="0"/>
            </a:endParaRPr>
          </a:p>
        </p:txBody>
      </p:sp>
      <p:sp>
        <p:nvSpPr>
          <p:cNvPr id="27" name="Elipse 24">
            <a:extLst>
              <a:ext uri="{FF2B5EF4-FFF2-40B4-BE49-F238E27FC236}">
                <a16:creationId xmlns:a16="http://schemas.microsoft.com/office/drawing/2014/main" id="{B09F1ABA-C32D-4B12-8695-577F104B237B}"/>
              </a:ext>
            </a:extLst>
          </p:cNvPr>
          <p:cNvSpPr/>
          <p:nvPr/>
        </p:nvSpPr>
        <p:spPr>
          <a:xfrm>
            <a:off x="854158" y="295978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8</a:t>
            </a:r>
            <a:endParaRPr lang="es-ES" b="1" dirty="0">
              <a:latin typeface="Arial Black" panose="020B0A04020102020204" pitchFamily="34" charset="0"/>
            </a:endParaRPr>
          </a:p>
        </p:txBody>
      </p:sp>
      <p:sp>
        <p:nvSpPr>
          <p:cNvPr id="28" name="Elipse 24">
            <a:extLst>
              <a:ext uri="{FF2B5EF4-FFF2-40B4-BE49-F238E27FC236}">
                <a16:creationId xmlns:a16="http://schemas.microsoft.com/office/drawing/2014/main" id="{B09F1ABA-C32D-4B12-8695-577F104B237B}"/>
              </a:ext>
            </a:extLst>
          </p:cNvPr>
          <p:cNvSpPr/>
          <p:nvPr/>
        </p:nvSpPr>
        <p:spPr>
          <a:xfrm>
            <a:off x="892519" y="1972134"/>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800" b="1"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9</a:t>
            </a:r>
            <a:endParaRPr lang="es-ES" b="1" dirty="0">
              <a:latin typeface="Arial Black" panose="020B0A04020102020204" pitchFamily="34" charset="0"/>
            </a:endParaRPr>
          </a:p>
        </p:txBody>
      </p:sp>
      <p:sp>
        <p:nvSpPr>
          <p:cNvPr id="31" name="Elipse 68">
            <a:extLst>
              <a:ext uri="{FF2B5EF4-FFF2-40B4-BE49-F238E27FC236}">
                <a16:creationId xmlns:a16="http://schemas.microsoft.com/office/drawing/2014/main" id="{405D609E-D48D-4908-859D-C9655724FEB6}"/>
              </a:ext>
            </a:extLst>
          </p:cNvPr>
          <p:cNvSpPr/>
          <p:nvPr/>
        </p:nvSpPr>
        <p:spPr>
          <a:xfrm>
            <a:off x="3871430" y="231486"/>
            <a:ext cx="434029" cy="449894"/>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32" name="Elipse 68">
            <a:extLst>
              <a:ext uri="{FF2B5EF4-FFF2-40B4-BE49-F238E27FC236}">
                <a16:creationId xmlns:a16="http://schemas.microsoft.com/office/drawing/2014/main" id="{405D609E-D48D-4908-859D-C9655724FEB6}"/>
              </a:ext>
            </a:extLst>
          </p:cNvPr>
          <p:cNvSpPr/>
          <p:nvPr/>
        </p:nvSpPr>
        <p:spPr>
          <a:xfrm>
            <a:off x="1202369" y="349323"/>
            <a:ext cx="394904" cy="438922"/>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sz="1600" b="1" dirty="0">
              <a:latin typeface="Arial Black" panose="020B0A04020102020204" pitchFamily="34" charset="0"/>
            </a:endParaRPr>
          </a:p>
        </p:txBody>
      </p:sp>
      <p:sp>
        <p:nvSpPr>
          <p:cNvPr id="37" name="CuadroTexto 70">
            <a:extLst>
              <a:ext uri="{FF2B5EF4-FFF2-40B4-BE49-F238E27FC236}">
                <a16:creationId xmlns:a16="http://schemas.microsoft.com/office/drawing/2014/main" id="{C80E249F-F0E2-4BAD-BE70-719279E4C09F}"/>
              </a:ext>
            </a:extLst>
          </p:cNvPr>
          <p:cNvSpPr txBox="1"/>
          <p:nvPr/>
        </p:nvSpPr>
        <p:spPr>
          <a:xfrm>
            <a:off x="3843193" y="297022"/>
            <a:ext cx="501530" cy="369332"/>
          </a:xfrm>
          <a:prstGeom prst="rect">
            <a:avLst/>
          </a:prstGeom>
          <a:noFill/>
        </p:spPr>
        <p:txBody>
          <a:bodyPr wrap="square" rtlCol="0">
            <a:spAutoFit/>
          </a:bodyPr>
          <a:lstStyle/>
          <a:p>
            <a:r>
              <a:rPr lang="es-ES" dirty="0">
                <a:latin typeface="Arial Black" panose="020B0A04020102020204" pitchFamily="34" charset="0"/>
              </a:rPr>
              <a:t>11          </a:t>
            </a:r>
          </a:p>
        </p:txBody>
      </p:sp>
      <p:sp>
        <p:nvSpPr>
          <p:cNvPr id="38" name="CuadroTexto 70">
            <a:extLst>
              <a:ext uri="{FF2B5EF4-FFF2-40B4-BE49-F238E27FC236}">
                <a16:creationId xmlns:a16="http://schemas.microsoft.com/office/drawing/2014/main" id="{C80E249F-F0E2-4BAD-BE70-719279E4C09F}"/>
              </a:ext>
            </a:extLst>
          </p:cNvPr>
          <p:cNvSpPr txBox="1"/>
          <p:nvPr/>
        </p:nvSpPr>
        <p:spPr>
          <a:xfrm>
            <a:off x="1158783" y="349323"/>
            <a:ext cx="594406" cy="369332"/>
          </a:xfrm>
          <a:prstGeom prst="rect">
            <a:avLst/>
          </a:prstGeom>
          <a:noFill/>
        </p:spPr>
        <p:txBody>
          <a:bodyPr wrap="square" rtlCol="0">
            <a:spAutoFit/>
          </a:bodyPr>
          <a:lstStyle/>
          <a:p>
            <a:r>
              <a:rPr lang="es-ES" dirty="0">
                <a:latin typeface="Arial Black" panose="020B0A04020102020204" pitchFamily="34" charset="0"/>
              </a:rPr>
              <a:t>10          </a:t>
            </a:r>
          </a:p>
        </p:txBody>
      </p:sp>
      <p:cxnSp>
        <p:nvCxnSpPr>
          <p:cNvPr id="39" name="Conector recto de flecha 51">
            <a:extLst>
              <a:ext uri="{FF2B5EF4-FFF2-40B4-BE49-F238E27FC236}">
                <a16:creationId xmlns:a16="http://schemas.microsoft.com/office/drawing/2014/main" id="{9988C720-9879-4B30-A241-74FEFF580555}"/>
              </a:ext>
            </a:extLst>
          </p:cNvPr>
          <p:cNvCxnSpPr>
            <a:cxnSpLocks/>
            <a:stCxn id="8" idx="2"/>
          </p:cNvCxnSpPr>
          <p:nvPr/>
        </p:nvCxnSpPr>
        <p:spPr>
          <a:xfrm flipH="1">
            <a:off x="4885168" y="1259348"/>
            <a:ext cx="1334854" cy="3718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51">
            <a:extLst>
              <a:ext uri="{FF2B5EF4-FFF2-40B4-BE49-F238E27FC236}">
                <a16:creationId xmlns:a16="http://schemas.microsoft.com/office/drawing/2014/main" id="{9988C720-9879-4B30-A241-74FEFF580555}"/>
              </a:ext>
            </a:extLst>
          </p:cNvPr>
          <p:cNvCxnSpPr>
            <a:cxnSpLocks/>
            <a:stCxn id="21" idx="2"/>
          </p:cNvCxnSpPr>
          <p:nvPr/>
        </p:nvCxnSpPr>
        <p:spPr>
          <a:xfrm flipH="1" flipV="1">
            <a:off x="4351901" y="1666004"/>
            <a:ext cx="2345214" cy="1846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51">
            <a:extLst>
              <a:ext uri="{FF2B5EF4-FFF2-40B4-BE49-F238E27FC236}">
                <a16:creationId xmlns:a16="http://schemas.microsoft.com/office/drawing/2014/main" id="{9988C720-9879-4B30-A241-74FEFF580555}"/>
              </a:ext>
            </a:extLst>
          </p:cNvPr>
          <p:cNvCxnSpPr>
            <a:cxnSpLocks/>
          </p:cNvCxnSpPr>
          <p:nvPr/>
        </p:nvCxnSpPr>
        <p:spPr>
          <a:xfrm flipH="1" flipV="1">
            <a:off x="4966732" y="2532896"/>
            <a:ext cx="1490343" cy="1373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ector recto de flecha 51">
            <a:extLst>
              <a:ext uri="{FF2B5EF4-FFF2-40B4-BE49-F238E27FC236}">
                <a16:creationId xmlns:a16="http://schemas.microsoft.com/office/drawing/2014/main" id="{9988C720-9879-4B30-A241-74FEFF580555}"/>
              </a:ext>
            </a:extLst>
          </p:cNvPr>
          <p:cNvCxnSpPr>
            <a:cxnSpLocks/>
            <a:stCxn id="23" idx="2"/>
          </p:cNvCxnSpPr>
          <p:nvPr/>
        </p:nvCxnSpPr>
        <p:spPr>
          <a:xfrm flipH="1" flipV="1">
            <a:off x="5614934" y="3159082"/>
            <a:ext cx="1562652" cy="8746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ector recto de flecha 51">
            <a:extLst>
              <a:ext uri="{FF2B5EF4-FFF2-40B4-BE49-F238E27FC236}">
                <a16:creationId xmlns:a16="http://schemas.microsoft.com/office/drawing/2014/main" id="{9988C720-9879-4B30-A241-74FEFF580555}"/>
              </a:ext>
            </a:extLst>
          </p:cNvPr>
          <p:cNvCxnSpPr>
            <a:cxnSpLocks/>
          </p:cNvCxnSpPr>
          <p:nvPr/>
        </p:nvCxnSpPr>
        <p:spPr>
          <a:xfrm flipV="1">
            <a:off x="5434082" y="4253204"/>
            <a:ext cx="785940" cy="16025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de flecha 51">
            <a:extLst>
              <a:ext uri="{FF2B5EF4-FFF2-40B4-BE49-F238E27FC236}">
                <a16:creationId xmlns:a16="http://schemas.microsoft.com/office/drawing/2014/main" id="{9988C720-9879-4B30-A241-74FEFF580555}"/>
              </a:ext>
            </a:extLst>
          </p:cNvPr>
          <p:cNvCxnSpPr>
            <a:cxnSpLocks/>
          </p:cNvCxnSpPr>
          <p:nvPr/>
        </p:nvCxnSpPr>
        <p:spPr>
          <a:xfrm flipV="1">
            <a:off x="2863775" y="3513108"/>
            <a:ext cx="2102957" cy="15342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ector recto de flecha 51">
            <a:extLst>
              <a:ext uri="{FF2B5EF4-FFF2-40B4-BE49-F238E27FC236}">
                <a16:creationId xmlns:a16="http://schemas.microsoft.com/office/drawing/2014/main" id="{9988C720-9879-4B30-A241-74FEFF580555}"/>
              </a:ext>
            </a:extLst>
          </p:cNvPr>
          <p:cNvCxnSpPr>
            <a:cxnSpLocks/>
          </p:cNvCxnSpPr>
          <p:nvPr/>
        </p:nvCxnSpPr>
        <p:spPr>
          <a:xfrm flipV="1">
            <a:off x="1497843" y="3513108"/>
            <a:ext cx="2846880" cy="7050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de flecha 51">
            <a:extLst>
              <a:ext uri="{FF2B5EF4-FFF2-40B4-BE49-F238E27FC236}">
                <a16:creationId xmlns:a16="http://schemas.microsoft.com/office/drawing/2014/main" id="{9988C720-9879-4B30-A241-74FEFF580555}"/>
              </a:ext>
            </a:extLst>
          </p:cNvPr>
          <p:cNvCxnSpPr>
            <a:cxnSpLocks/>
          </p:cNvCxnSpPr>
          <p:nvPr/>
        </p:nvCxnSpPr>
        <p:spPr>
          <a:xfrm>
            <a:off x="1191067" y="3148951"/>
            <a:ext cx="3775665" cy="9470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ector recto de flecha 51">
            <a:extLst>
              <a:ext uri="{FF2B5EF4-FFF2-40B4-BE49-F238E27FC236}">
                <a16:creationId xmlns:a16="http://schemas.microsoft.com/office/drawing/2014/main" id="{9988C720-9879-4B30-A241-74FEFF580555}"/>
              </a:ext>
            </a:extLst>
          </p:cNvPr>
          <p:cNvCxnSpPr>
            <a:cxnSpLocks/>
          </p:cNvCxnSpPr>
          <p:nvPr/>
        </p:nvCxnSpPr>
        <p:spPr>
          <a:xfrm flipV="1">
            <a:off x="1191067" y="1683511"/>
            <a:ext cx="2444829" cy="3525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recto de flecha 51">
            <a:extLst>
              <a:ext uri="{FF2B5EF4-FFF2-40B4-BE49-F238E27FC236}">
                <a16:creationId xmlns:a16="http://schemas.microsoft.com/office/drawing/2014/main" id="{9988C720-9879-4B30-A241-74FEFF580555}"/>
              </a:ext>
            </a:extLst>
          </p:cNvPr>
          <p:cNvCxnSpPr>
            <a:cxnSpLocks/>
          </p:cNvCxnSpPr>
          <p:nvPr/>
        </p:nvCxnSpPr>
        <p:spPr>
          <a:xfrm>
            <a:off x="1515048" y="562174"/>
            <a:ext cx="2120848" cy="12976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ector recto de flecha 51">
            <a:extLst>
              <a:ext uri="{FF2B5EF4-FFF2-40B4-BE49-F238E27FC236}">
                <a16:creationId xmlns:a16="http://schemas.microsoft.com/office/drawing/2014/main" id="{9988C720-9879-4B30-A241-74FEFF580555}"/>
              </a:ext>
            </a:extLst>
          </p:cNvPr>
          <p:cNvCxnSpPr>
            <a:cxnSpLocks/>
          </p:cNvCxnSpPr>
          <p:nvPr/>
        </p:nvCxnSpPr>
        <p:spPr>
          <a:xfrm>
            <a:off x="4222140" y="649751"/>
            <a:ext cx="744592" cy="3512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336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59" t="20001" r="5154" b="22919"/>
          <a:stretch/>
        </p:blipFill>
        <p:spPr bwMode="auto">
          <a:xfrm>
            <a:off x="1420711" y="823635"/>
            <a:ext cx="5918448" cy="372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uadroTexto 21">
            <a:extLst>
              <a:ext uri="{FF2B5EF4-FFF2-40B4-BE49-F238E27FC236}">
                <a16:creationId xmlns:a16="http://schemas.microsoft.com/office/drawing/2014/main" id="{1399CF03-124F-47AD-97BE-C978EEF3B181}"/>
              </a:ext>
            </a:extLst>
          </p:cNvPr>
          <p:cNvSpPr txBox="1"/>
          <p:nvPr/>
        </p:nvSpPr>
        <p:spPr>
          <a:xfrm>
            <a:off x="7272040" y="1588428"/>
            <a:ext cx="1944216" cy="646331"/>
          </a:xfrm>
          <a:prstGeom prst="rect">
            <a:avLst/>
          </a:prstGeom>
          <a:noFill/>
        </p:spPr>
        <p:txBody>
          <a:bodyPr wrap="square" rtlCol="0">
            <a:spAutoFit/>
          </a:bodyPr>
          <a:lstStyle/>
          <a:p>
            <a:r>
              <a:rPr lang="es-ES" dirty="0">
                <a:latin typeface="Arial Black" panose="020B0A04020102020204" pitchFamily="34" charset="0"/>
              </a:rPr>
              <a:t>CARENADO FRONTAL             </a:t>
            </a:r>
          </a:p>
        </p:txBody>
      </p:sp>
      <p:sp>
        <p:nvSpPr>
          <p:cNvPr id="7" name="CuadroTexto 10">
            <a:extLst>
              <a:ext uri="{FF2B5EF4-FFF2-40B4-BE49-F238E27FC236}">
                <a16:creationId xmlns:a16="http://schemas.microsoft.com/office/drawing/2014/main" id="{F7F5AFAA-667A-4B30-B62C-B7C6D1184FAE}"/>
              </a:ext>
            </a:extLst>
          </p:cNvPr>
          <p:cNvSpPr txBox="1"/>
          <p:nvPr/>
        </p:nvSpPr>
        <p:spPr>
          <a:xfrm>
            <a:off x="6746223" y="2276674"/>
            <a:ext cx="2359813" cy="369332"/>
          </a:xfrm>
          <a:prstGeom prst="rect">
            <a:avLst/>
          </a:prstGeom>
          <a:noFill/>
        </p:spPr>
        <p:txBody>
          <a:bodyPr wrap="square" rtlCol="0">
            <a:spAutoFit/>
          </a:bodyPr>
          <a:lstStyle/>
          <a:p>
            <a:r>
              <a:rPr lang="es-ES" dirty="0">
                <a:latin typeface="Arial Black" panose="020B0A04020102020204" pitchFamily="34" charset="0"/>
              </a:rPr>
              <a:t>GUARDABARROS          </a:t>
            </a:r>
          </a:p>
        </p:txBody>
      </p:sp>
      <p:sp>
        <p:nvSpPr>
          <p:cNvPr id="8" name="CuadroTexto 15">
            <a:extLst>
              <a:ext uri="{FF2B5EF4-FFF2-40B4-BE49-F238E27FC236}">
                <a16:creationId xmlns:a16="http://schemas.microsoft.com/office/drawing/2014/main" id="{2A90E9E3-B2BC-4318-94BD-1AA71F62083B}"/>
              </a:ext>
            </a:extLst>
          </p:cNvPr>
          <p:cNvSpPr txBox="1"/>
          <p:nvPr/>
        </p:nvSpPr>
        <p:spPr>
          <a:xfrm>
            <a:off x="7500346" y="2780928"/>
            <a:ext cx="1605690" cy="369332"/>
          </a:xfrm>
          <a:prstGeom prst="rect">
            <a:avLst/>
          </a:prstGeom>
          <a:noFill/>
        </p:spPr>
        <p:txBody>
          <a:bodyPr wrap="square" rtlCol="0">
            <a:spAutoFit/>
          </a:bodyPr>
          <a:lstStyle/>
          <a:p>
            <a:r>
              <a:rPr lang="es-ES" dirty="0">
                <a:latin typeface="Arial Black" panose="020B0A04020102020204" pitchFamily="34" charset="0"/>
              </a:rPr>
              <a:t>BARRALES           </a:t>
            </a:r>
          </a:p>
        </p:txBody>
      </p:sp>
      <p:sp>
        <p:nvSpPr>
          <p:cNvPr id="9" name="CuadroTexto 19">
            <a:extLst>
              <a:ext uri="{FF2B5EF4-FFF2-40B4-BE49-F238E27FC236}">
                <a16:creationId xmlns:a16="http://schemas.microsoft.com/office/drawing/2014/main" id="{4856100B-A21C-40B3-AED0-16D9BBB0C785}"/>
              </a:ext>
            </a:extLst>
          </p:cNvPr>
          <p:cNvSpPr txBox="1"/>
          <p:nvPr/>
        </p:nvSpPr>
        <p:spPr>
          <a:xfrm>
            <a:off x="7118330" y="4623317"/>
            <a:ext cx="1849262" cy="646331"/>
          </a:xfrm>
          <a:prstGeom prst="rect">
            <a:avLst/>
          </a:prstGeom>
          <a:noFill/>
        </p:spPr>
        <p:txBody>
          <a:bodyPr wrap="square" rtlCol="0">
            <a:spAutoFit/>
          </a:bodyPr>
          <a:lstStyle/>
          <a:p>
            <a:r>
              <a:rPr lang="es-ES" dirty="0">
                <a:latin typeface="Arial Black" panose="020B0A04020102020204" pitchFamily="34" charset="0"/>
              </a:rPr>
              <a:t>FLANCO DEL NEUMÁTICO            </a:t>
            </a:r>
          </a:p>
        </p:txBody>
      </p:sp>
      <p:sp>
        <p:nvSpPr>
          <p:cNvPr id="10" name="CuadroTexto 21">
            <a:extLst>
              <a:ext uri="{FF2B5EF4-FFF2-40B4-BE49-F238E27FC236}">
                <a16:creationId xmlns:a16="http://schemas.microsoft.com/office/drawing/2014/main" id="{1399CF03-124F-47AD-97BE-C978EEF3B181}"/>
              </a:ext>
            </a:extLst>
          </p:cNvPr>
          <p:cNvSpPr txBox="1"/>
          <p:nvPr/>
        </p:nvSpPr>
        <p:spPr>
          <a:xfrm>
            <a:off x="5472001" y="5410090"/>
            <a:ext cx="2494282" cy="646331"/>
          </a:xfrm>
          <a:prstGeom prst="rect">
            <a:avLst/>
          </a:prstGeom>
          <a:noFill/>
        </p:spPr>
        <p:txBody>
          <a:bodyPr wrap="square" rtlCol="0">
            <a:spAutoFit/>
          </a:bodyPr>
          <a:lstStyle/>
          <a:p>
            <a:r>
              <a:rPr lang="es-ES" dirty="0">
                <a:latin typeface="Arial Black" panose="020B0A04020102020204" pitchFamily="34" charset="0"/>
              </a:rPr>
              <a:t>FALDON CUBRE PIERNA              </a:t>
            </a:r>
          </a:p>
        </p:txBody>
      </p:sp>
      <p:sp>
        <p:nvSpPr>
          <p:cNvPr id="11" name="CuadroTexto 63">
            <a:extLst>
              <a:ext uri="{FF2B5EF4-FFF2-40B4-BE49-F238E27FC236}">
                <a16:creationId xmlns:a16="http://schemas.microsoft.com/office/drawing/2014/main" id="{AB09179D-2135-45F7-8490-CD3026A2491C}"/>
              </a:ext>
            </a:extLst>
          </p:cNvPr>
          <p:cNvSpPr txBox="1"/>
          <p:nvPr/>
        </p:nvSpPr>
        <p:spPr>
          <a:xfrm>
            <a:off x="3330158" y="5119608"/>
            <a:ext cx="2483684" cy="369332"/>
          </a:xfrm>
          <a:prstGeom prst="rect">
            <a:avLst/>
          </a:prstGeom>
          <a:noFill/>
        </p:spPr>
        <p:txBody>
          <a:bodyPr wrap="square" rtlCol="0">
            <a:spAutoFit/>
          </a:bodyPr>
          <a:lstStyle/>
          <a:p>
            <a:r>
              <a:rPr lang="es-ES" dirty="0">
                <a:latin typeface="Arial Black" panose="020B0A04020102020204" pitchFamily="34" charset="0"/>
              </a:rPr>
              <a:t>PEDAL DE FRENO             </a:t>
            </a:r>
          </a:p>
        </p:txBody>
      </p:sp>
      <p:sp>
        <p:nvSpPr>
          <p:cNvPr id="12" name="CuadroTexto 63">
            <a:extLst>
              <a:ext uri="{FF2B5EF4-FFF2-40B4-BE49-F238E27FC236}">
                <a16:creationId xmlns:a16="http://schemas.microsoft.com/office/drawing/2014/main" id="{AB09179D-2135-45F7-8490-CD3026A2491C}"/>
              </a:ext>
            </a:extLst>
          </p:cNvPr>
          <p:cNvSpPr txBox="1"/>
          <p:nvPr/>
        </p:nvSpPr>
        <p:spPr>
          <a:xfrm>
            <a:off x="395536" y="4842609"/>
            <a:ext cx="1800200" cy="646331"/>
          </a:xfrm>
          <a:prstGeom prst="rect">
            <a:avLst/>
          </a:prstGeom>
          <a:noFill/>
        </p:spPr>
        <p:txBody>
          <a:bodyPr wrap="square" rtlCol="0">
            <a:spAutoFit/>
          </a:bodyPr>
          <a:lstStyle/>
          <a:p>
            <a:r>
              <a:rPr lang="es-ES" dirty="0">
                <a:latin typeface="Arial Black" panose="020B0A04020102020204" pitchFamily="34" charset="0"/>
              </a:rPr>
              <a:t>PATADA DE ARRANQUE              </a:t>
            </a:r>
          </a:p>
        </p:txBody>
      </p:sp>
      <p:sp>
        <p:nvSpPr>
          <p:cNvPr id="13" name="CuadroTexto 12">
            <a:extLst>
              <a:ext uri="{FF2B5EF4-FFF2-40B4-BE49-F238E27FC236}">
                <a16:creationId xmlns:a16="http://schemas.microsoft.com/office/drawing/2014/main" id="{237FAFA6-D833-4C03-A03D-A10B686A3918}"/>
              </a:ext>
            </a:extLst>
          </p:cNvPr>
          <p:cNvSpPr txBox="1"/>
          <p:nvPr/>
        </p:nvSpPr>
        <p:spPr>
          <a:xfrm>
            <a:off x="80122" y="3825738"/>
            <a:ext cx="2079481" cy="646331"/>
          </a:xfrm>
          <a:prstGeom prst="rect">
            <a:avLst/>
          </a:prstGeom>
          <a:noFill/>
        </p:spPr>
        <p:txBody>
          <a:bodyPr wrap="square" rtlCol="0">
            <a:spAutoFit/>
          </a:bodyPr>
          <a:lstStyle/>
          <a:p>
            <a:r>
              <a:rPr lang="es-ES" dirty="0">
                <a:latin typeface="Arial Black" panose="020B0A04020102020204" pitchFamily="34" charset="0"/>
              </a:rPr>
              <a:t>CAÑO DE ESCAPE         </a:t>
            </a:r>
          </a:p>
        </p:txBody>
      </p:sp>
      <p:sp>
        <p:nvSpPr>
          <p:cNvPr id="14" name="CuadroTexto 21">
            <a:extLst>
              <a:ext uri="{FF2B5EF4-FFF2-40B4-BE49-F238E27FC236}">
                <a16:creationId xmlns:a16="http://schemas.microsoft.com/office/drawing/2014/main" id="{647057C2-27FE-4A13-A11D-A777796CDF53}"/>
              </a:ext>
            </a:extLst>
          </p:cNvPr>
          <p:cNvSpPr txBox="1"/>
          <p:nvPr/>
        </p:nvSpPr>
        <p:spPr>
          <a:xfrm>
            <a:off x="6886787" y="3616676"/>
            <a:ext cx="2219249" cy="646331"/>
          </a:xfrm>
          <a:prstGeom prst="rect">
            <a:avLst/>
          </a:prstGeom>
          <a:noFill/>
        </p:spPr>
        <p:txBody>
          <a:bodyPr wrap="square" rtlCol="0">
            <a:spAutoFit/>
          </a:bodyPr>
          <a:lstStyle/>
          <a:p>
            <a:pPr algn="r"/>
            <a:r>
              <a:rPr lang="es-ES" dirty="0">
                <a:latin typeface="Arial Black" panose="020B0A04020102020204" pitchFamily="34" charset="0"/>
              </a:rPr>
              <a:t>CUBRE AMOTIGUADOR              </a:t>
            </a:r>
          </a:p>
        </p:txBody>
      </p:sp>
      <p:sp>
        <p:nvSpPr>
          <p:cNvPr id="15" name="CuadroTexto 15">
            <a:extLst>
              <a:ext uri="{FF2B5EF4-FFF2-40B4-BE49-F238E27FC236}">
                <a16:creationId xmlns:a16="http://schemas.microsoft.com/office/drawing/2014/main" id="{DC4483BC-2D18-4525-9AB1-0A7F07D8D6AA}"/>
              </a:ext>
            </a:extLst>
          </p:cNvPr>
          <p:cNvSpPr txBox="1"/>
          <p:nvPr/>
        </p:nvSpPr>
        <p:spPr>
          <a:xfrm>
            <a:off x="3297468" y="4742728"/>
            <a:ext cx="1381569" cy="369332"/>
          </a:xfrm>
          <a:prstGeom prst="rect">
            <a:avLst/>
          </a:prstGeom>
          <a:noFill/>
        </p:spPr>
        <p:txBody>
          <a:bodyPr wrap="square" rtlCol="0">
            <a:spAutoFit/>
          </a:bodyPr>
          <a:lstStyle/>
          <a:p>
            <a:r>
              <a:rPr lang="es-ES" dirty="0">
                <a:latin typeface="Arial Black" panose="020B0A04020102020204" pitchFamily="34" charset="0"/>
              </a:rPr>
              <a:t>PEDALIN            </a:t>
            </a:r>
          </a:p>
        </p:txBody>
      </p:sp>
      <p:cxnSp>
        <p:nvCxnSpPr>
          <p:cNvPr id="16" name="Conector recto de flecha 51">
            <a:extLst>
              <a:ext uri="{FF2B5EF4-FFF2-40B4-BE49-F238E27FC236}">
                <a16:creationId xmlns:a16="http://schemas.microsoft.com/office/drawing/2014/main" id="{4AD890F0-885D-485D-AECB-606C79BACF31}"/>
              </a:ext>
            </a:extLst>
          </p:cNvPr>
          <p:cNvCxnSpPr>
            <a:cxnSpLocks/>
          </p:cNvCxnSpPr>
          <p:nvPr/>
        </p:nvCxnSpPr>
        <p:spPr>
          <a:xfrm flipH="1">
            <a:off x="5820870" y="1890018"/>
            <a:ext cx="1451170" cy="2817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51">
            <a:extLst>
              <a:ext uri="{FF2B5EF4-FFF2-40B4-BE49-F238E27FC236}">
                <a16:creationId xmlns:a16="http://schemas.microsoft.com/office/drawing/2014/main" id="{1A8EDE30-2575-4921-A4F9-46855A56D4CE}"/>
              </a:ext>
            </a:extLst>
          </p:cNvPr>
          <p:cNvCxnSpPr>
            <a:cxnSpLocks/>
            <a:stCxn id="8" idx="1"/>
          </p:cNvCxnSpPr>
          <p:nvPr/>
        </p:nvCxnSpPr>
        <p:spPr>
          <a:xfrm flipH="1">
            <a:off x="6161202" y="2965594"/>
            <a:ext cx="1339144" cy="33234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51">
            <a:extLst>
              <a:ext uri="{FF2B5EF4-FFF2-40B4-BE49-F238E27FC236}">
                <a16:creationId xmlns:a16="http://schemas.microsoft.com/office/drawing/2014/main" id="{F0E41F5A-1A92-4A0C-8A9F-B5D08A0E539C}"/>
              </a:ext>
            </a:extLst>
          </p:cNvPr>
          <p:cNvCxnSpPr>
            <a:cxnSpLocks/>
          </p:cNvCxnSpPr>
          <p:nvPr/>
        </p:nvCxnSpPr>
        <p:spPr>
          <a:xfrm flipH="1" flipV="1">
            <a:off x="5942934" y="2855955"/>
            <a:ext cx="2023349" cy="8975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51">
            <a:extLst>
              <a:ext uri="{FF2B5EF4-FFF2-40B4-BE49-F238E27FC236}">
                <a16:creationId xmlns:a16="http://schemas.microsoft.com/office/drawing/2014/main" id="{1823B151-F61F-47D7-96CB-DC5F936F6A92}"/>
              </a:ext>
            </a:extLst>
          </p:cNvPr>
          <p:cNvCxnSpPr>
            <a:cxnSpLocks/>
          </p:cNvCxnSpPr>
          <p:nvPr/>
        </p:nvCxnSpPr>
        <p:spPr>
          <a:xfrm flipH="1" flipV="1">
            <a:off x="6587132" y="4336026"/>
            <a:ext cx="547084" cy="5736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51">
            <a:extLst>
              <a:ext uri="{FF2B5EF4-FFF2-40B4-BE49-F238E27FC236}">
                <a16:creationId xmlns:a16="http://schemas.microsoft.com/office/drawing/2014/main" id="{FBD1E3CC-9369-4B60-A8CE-1325972BE3A6}"/>
              </a:ext>
            </a:extLst>
          </p:cNvPr>
          <p:cNvCxnSpPr>
            <a:cxnSpLocks/>
          </p:cNvCxnSpPr>
          <p:nvPr/>
        </p:nvCxnSpPr>
        <p:spPr>
          <a:xfrm flipH="1" flipV="1">
            <a:off x="5353159" y="3291764"/>
            <a:ext cx="1091049" cy="2118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51">
            <a:extLst>
              <a:ext uri="{FF2B5EF4-FFF2-40B4-BE49-F238E27FC236}">
                <a16:creationId xmlns:a16="http://schemas.microsoft.com/office/drawing/2014/main" id="{D4164FCD-7306-4C8E-B9CA-D902C3E0528D}"/>
              </a:ext>
            </a:extLst>
          </p:cNvPr>
          <p:cNvCxnSpPr>
            <a:cxnSpLocks/>
          </p:cNvCxnSpPr>
          <p:nvPr/>
        </p:nvCxnSpPr>
        <p:spPr>
          <a:xfrm flipV="1">
            <a:off x="3881388" y="3939841"/>
            <a:ext cx="317155" cy="8028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51">
            <a:extLst>
              <a:ext uri="{FF2B5EF4-FFF2-40B4-BE49-F238E27FC236}">
                <a16:creationId xmlns:a16="http://schemas.microsoft.com/office/drawing/2014/main" id="{D22F3592-7390-4BF6-8D84-02B37ADCD4AD}"/>
              </a:ext>
            </a:extLst>
          </p:cNvPr>
          <p:cNvCxnSpPr>
            <a:cxnSpLocks/>
          </p:cNvCxnSpPr>
          <p:nvPr/>
        </p:nvCxnSpPr>
        <p:spPr>
          <a:xfrm flipH="1" flipV="1">
            <a:off x="4735585" y="3924180"/>
            <a:ext cx="715371" cy="117976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51">
            <a:extLst>
              <a:ext uri="{FF2B5EF4-FFF2-40B4-BE49-F238E27FC236}">
                <a16:creationId xmlns:a16="http://schemas.microsoft.com/office/drawing/2014/main" id="{927CE0BD-1374-4500-B4DC-C3A6EE956963}"/>
              </a:ext>
            </a:extLst>
          </p:cNvPr>
          <p:cNvCxnSpPr>
            <a:cxnSpLocks/>
          </p:cNvCxnSpPr>
          <p:nvPr/>
        </p:nvCxnSpPr>
        <p:spPr>
          <a:xfrm flipV="1">
            <a:off x="1489172" y="3695524"/>
            <a:ext cx="2329504" cy="11470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51">
            <a:extLst>
              <a:ext uri="{FF2B5EF4-FFF2-40B4-BE49-F238E27FC236}">
                <a16:creationId xmlns:a16="http://schemas.microsoft.com/office/drawing/2014/main" id="{7ED2AA8D-5886-41A4-BDE9-3B2F9EEE25D5}"/>
              </a:ext>
            </a:extLst>
          </p:cNvPr>
          <p:cNvCxnSpPr>
            <a:cxnSpLocks/>
          </p:cNvCxnSpPr>
          <p:nvPr/>
        </p:nvCxnSpPr>
        <p:spPr>
          <a:xfrm flipV="1">
            <a:off x="1283363" y="3753523"/>
            <a:ext cx="1211984" cy="5133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CuadroTexto 15">
            <a:extLst>
              <a:ext uri="{FF2B5EF4-FFF2-40B4-BE49-F238E27FC236}">
                <a16:creationId xmlns:a16="http://schemas.microsoft.com/office/drawing/2014/main" id="{FE088D03-B947-42A0-B82A-8861948EE95A}"/>
              </a:ext>
            </a:extLst>
          </p:cNvPr>
          <p:cNvSpPr txBox="1"/>
          <p:nvPr/>
        </p:nvSpPr>
        <p:spPr>
          <a:xfrm>
            <a:off x="134923" y="3276750"/>
            <a:ext cx="1605690" cy="369332"/>
          </a:xfrm>
          <a:prstGeom prst="rect">
            <a:avLst/>
          </a:prstGeom>
          <a:noFill/>
        </p:spPr>
        <p:txBody>
          <a:bodyPr wrap="square" rtlCol="0">
            <a:spAutoFit/>
          </a:bodyPr>
          <a:lstStyle/>
          <a:p>
            <a:r>
              <a:rPr lang="es-ES" dirty="0">
                <a:latin typeface="Arial Black" panose="020B0A04020102020204" pitchFamily="34" charset="0"/>
              </a:rPr>
              <a:t>LLANTA            </a:t>
            </a:r>
          </a:p>
        </p:txBody>
      </p:sp>
      <p:sp>
        <p:nvSpPr>
          <p:cNvPr id="36" name="CuadroTexto 15">
            <a:extLst>
              <a:ext uri="{FF2B5EF4-FFF2-40B4-BE49-F238E27FC236}">
                <a16:creationId xmlns:a16="http://schemas.microsoft.com/office/drawing/2014/main" id="{1E837323-EF24-4E89-A5E2-84D6614E4548}"/>
              </a:ext>
            </a:extLst>
          </p:cNvPr>
          <p:cNvSpPr txBox="1"/>
          <p:nvPr/>
        </p:nvSpPr>
        <p:spPr>
          <a:xfrm>
            <a:off x="1382412" y="5471353"/>
            <a:ext cx="1864332" cy="369332"/>
          </a:xfrm>
          <a:prstGeom prst="rect">
            <a:avLst/>
          </a:prstGeom>
          <a:noFill/>
        </p:spPr>
        <p:txBody>
          <a:bodyPr wrap="square" rtlCol="0">
            <a:spAutoFit/>
          </a:bodyPr>
          <a:lstStyle/>
          <a:p>
            <a:r>
              <a:rPr lang="es-ES" dirty="0">
                <a:latin typeface="Arial Black" panose="020B0A04020102020204" pitchFamily="34" charset="0"/>
              </a:rPr>
              <a:t>NEUMATICO           </a:t>
            </a:r>
          </a:p>
        </p:txBody>
      </p:sp>
      <p:cxnSp>
        <p:nvCxnSpPr>
          <p:cNvPr id="37" name="Conector recto de flecha 51">
            <a:extLst>
              <a:ext uri="{FF2B5EF4-FFF2-40B4-BE49-F238E27FC236}">
                <a16:creationId xmlns:a16="http://schemas.microsoft.com/office/drawing/2014/main" id="{C69444C8-1534-4293-85B0-882BEC680D55}"/>
              </a:ext>
            </a:extLst>
          </p:cNvPr>
          <p:cNvCxnSpPr>
            <a:cxnSpLocks/>
            <a:stCxn id="7" idx="1"/>
          </p:cNvCxnSpPr>
          <p:nvPr/>
        </p:nvCxnSpPr>
        <p:spPr>
          <a:xfrm flipH="1">
            <a:off x="6217217" y="2461340"/>
            <a:ext cx="529006" cy="18315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51">
            <a:extLst>
              <a:ext uri="{FF2B5EF4-FFF2-40B4-BE49-F238E27FC236}">
                <a16:creationId xmlns:a16="http://schemas.microsoft.com/office/drawing/2014/main" id="{197BD0C5-DEA7-4B37-A290-37042DF0B794}"/>
              </a:ext>
            </a:extLst>
          </p:cNvPr>
          <p:cNvCxnSpPr>
            <a:cxnSpLocks/>
          </p:cNvCxnSpPr>
          <p:nvPr/>
        </p:nvCxnSpPr>
        <p:spPr>
          <a:xfrm flipV="1">
            <a:off x="1420711" y="3382983"/>
            <a:ext cx="994024" cy="601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CuadroTexto 42">
            <a:extLst>
              <a:ext uri="{FF2B5EF4-FFF2-40B4-BE49-F238E27FC236}">
                <a16:creationId xmlns:a16="http://schemas.microsoft.com/office/drawing/2014/main" id="{05A3C0B5-6C5E-4A0D-A233-6DE417AF9543}"/>
              </a:ext>
            </a:extLst>
          </p:cNvPr>
          <p:cNvSpPr txBox="1"/>
          <p:nvPr/>
        </p:nvSpPr>
        <p:spPr>
          <a:xfrm>
            <a:off x="1712087" y="664402"/>
            <a:ext cx="1405296" cy="369332"/>
          </a:xfrm>
          <a:prstGeom prst="rect">
            <a:avLst/>
          </a:prstGeom>
          <a:noFill/>
        </p:spPr>
        <p:txBody>
          <a:bodyPr wrap="square" rtlCol="0">
            <a:spAutoFit/>
          </a:bodyPr>
          <a:lstStyle/>
          <a:p>
            <a:r>
              <a:rPr lang="es-ES" dirty="0">
                <a:latin typeface="Arial Black" panose="020B0A04020102020204" pitchFamily="34" charset="0"/>
              </a:rPr>
              <a:t>ASIENTO          </a:t>
            </a:r>
          </a:p>
        </p:txBody>
      </p:sp>
      <p:sp>
        <p:nvSpPr>
          <p:cNvPr id="44" name="CuadroTexto 43">
            <a:extLst>
              <a:ext uri="{FF2B5EF4-FFF2-40B4-BE49-F238E27FC236}">
                <a16:creationId xmlns:a16="http://schemas.microsoft.com/office/drawing/2014/main" id="{9F3EDB1E-50F5-4CF6-A0BF-0E1AF77BA6CA}"/>
              </a:ext>
            </a:extLst>
          </p:cNvPr>
          <p:cNvSpPr txBox="1"/>
          <p:nvPr/>
        </p:nvSpPr>
        <p:spPr>
          <a:xfrm>
            <a:off x="203870" y="2177492"/>
            <a:ext cx="1117264" cy="369332"/>
          </a:xfrm>
          <a:prstGeom prst="rect">
            <a:avLst/>
          </a:prstGeom>
          <a:noFill/>
        </p:spPr>
        <p:txBody>
          <a:bodyPr wrap="square" rtlCol="0">
            <a:spAutoFit/>
          </a:bodyPr>
          <a:lstStyle/>
          <a:p>
            <a:r>
              <a:rPr lang="es-ES" dirty="0">
                <a:latin typeface="Arial Black" panose="020B0A04020102020204" pitchFamily="34" charset="0"/>
              </a:rPr>
              <a:t>COLIN         </a:t>
            </a:r>
          </a:p>
        </p:txBody>
      </p:sp>
      <p:cxnSp>
        <p:nvCxnSpPr>
          <p:cNvPr id="45" name="Conector recto de flecha 51">
            <a:extLst>
              <a:ext uri="{FF2B5EF4-FFF2-40B4-BE49-F238E27FC236}">
                <a16:creationId xmlns:a16="http://schemas.microsoft.com/office/drawing/2014/main" id="{37909266-D068-42F4-9947-897AC1383672}"/>
              </a:ext>
            </a:extLst>
          </p:cNvPr>
          <p:cNvCxnSpPr>
            <a:cxnSpLocks/>
          </p:cNvCxnSpPr>
          <p:nvPr/>
        </p:nvCxnSpPr>
        <p:spPr>
          <a:xfrm flipV="1">
            <a:off x="2467339" y="4441165"/>
            <a:ext cx="305474" cy="9689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51">
            <a:extLst>
              <a:ext uri="{FF2B5EF4-FFF2-40B4-BE49-F238E27FC236}">
                <a16:creationId xmlns:a16="http://schemas.microsoft.com/office/drawing/2014/main" id="{EB2DF276-B480-405D-93B3-8A4203F95F85}"/>
              </a:ext>
            </a:extLst>
          </p:cNvPr>
          <p:cNvCxnSpPr>
            <a:cxnSpLocks/>
          </p:cNvCxnSpPr>
          <p:nvPr/>
        </p:nvCxnSpPr>
        <p:spPr>
          <a:xfrm>
            <a:off x="1166612" y="2362158"/>
            <a:ext cx="790189" cy="2203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ector recto de flecha 51">
            <a:extLst>
              <a:ext uri="{FF2B5EF4-FFF2-40B4-BE49-F238E27FC236}">
                <a16:creationId xmlns:a16="http://schemas.microsoft.com/office/drawing/2014/main" id="{ABBFB315-A553-482F-966A-3CB2F57CF61D}"/>
              </a:ext>
            </a:extLst>
          </p:cNvPr>
          <p:cNvCxnSpPr>
            <a:cxnSpLocks/>
          </p:cNvCxnSpPr>
          <p:nvPr/>
        </p:nvCxnSpPr>
        <p:spPr>
          <a:xfrm>
            <a:off x="2518743" y="1003490"/>
            <a:ext cx="778725" cy="10274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CuadroTexto 51">
            <a:extLst>
              <a:ext uri="{FF2B5EF4-FFF2-40B4-BE49-F238E27FC236}">
                <a16:creationId xmlns:a16="http://schemas.microsoft.com/office/drawing/2014/main" id="{2F27639A-C539-4C72-896B-8935E0E3DB20}"/>
              </a:ext>
            </a:extLst>
          </p:cNvPr>
          <p:cNvSpPr txBox="1"/>
          <p:nvPr/>
        </p:nvSpPr>
        <p:spPr>
          <a:xfrm>
            <a:off x="6088750" y="31599"/>
            <a:ext cx="1954211" cy="646331"/>
          </a:xfrm>
          <a:prstGeom prst="rect">
            <a:avLst/>
          </a:prstGeom>
          <a:noFill/>
        </p:spPr>
        <p:txBody>
          <a:bodyPr wrap="square" rtlCol="0">
            <a:spAutoFit/>
          </a:bodyPr>
          <a:lstStyle/>
          <a:p>
            <a:r>
              <a:rPr lang="es-ES" dirty="0">
                <a:latin typeface="Arial Black" panose="020B0A04020102020204" pitchFamily="34" charset="0"/>
              </a:rPr>
              <a:t>ESPEJO RETROVISOR              </a:t>
            </a:r>
          </a:p>
        </p:txBody>
      </p:sp>
      <p:cxnSp>
        <p:nvCxnSpPr>
          <p:cNvPr id="53" name="Conector recto de flecha 51">
            <a:extLst>
              <a:ext uri="{FF2B5EF4-FFF2-40B4-BE49-F238E27FC236}">
                <a16:creationId xmlns:a16="http://schemas.microsoft.com/office/drawing/2014/main" id="{CD81491F-8698-4961-B258-E2E5A3D7197C}"/>
              </a:ext>
            </a:extLst>
          </p:cNvPr>
          <p:cNvCxnSpPr>
            <a:cxnSpLocks/>
          </p:cNvCxnSpPr>
          <p:nvPr/>
        </p:nvCxnSpPr>
        <p:spPr>
          <a:xfrm flipH="1">
            <a:off x="5152643" y="319256"/>
            <a:ext cx="871393" cy="5731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CuadroTexto 21">
            <a:extLst>
              <a:ext uri="{FF2B5EF4-FFF2-40B4-BE49-F238E27FC236}">
                <a16:creationId xmlns:a16="http://schemas.microsoft.com/office/drawing/2014/main" id="{E87413C2-5FE3-4AA8-B355-E50B4635B3A8}"/>
              </a:ext>
            </a:extLst>
          </p:cNvPr>
          <p:cNvSpPr txBox="1"/>
          <p:nvPr/>
        </p:nvSpPr>
        <p:spPr>
          <a:xfrm>
            <a:off x="3022289" y="341235"/>
            <a:ext cx="2494282" cy="646331"/>
          </a:xfrm>
          <a:prstGeom prst="rect">
            <a:avLst/>
          </a:prstGeom>
          <a:noFill/>
        </p:spPr>
        <p:txBody>
          <a:bodyPr wrap="square" rtlCol="0">
            <a:spAutoFit/>
          </a:bodyPr>
          <a:lstStyle/>
          <a:p>
            <a:r>
              <a:rPr lang="es-ES" dirty="0">
                <a:latin typeface="Arial Black" panose="020B0A04020102020204" pitchFamily="34" charset="0"/>
              </a:rPr>
              <a:t> CUBRE PIERNA CENTRAL              </a:t>
            </a:r>
          </a:p>
        </p:txBody>
      </p:sp>
      <p:cxnSp>
        <p:nvCxnSpPr>
          <p:cNvPr id="56" name="Conector recto de flecha 51">
            <a:extLst>
              <a:ext uri="{FF2B5EF4-FFF2-40B4-BE49-F238E27FC236}">
                <a16:creationId xmlns:a16="http://schemas.microsoft.com/office/drawing/2014/main" id="{017CCDDC-6C31-4E53-8867-CE4C9339F781}"/>
              </a:ext>
            </a:extLst>
          </p:cNvPr>
          <p:cNvCxnSpPr>
            <a:cxnSpLocks/>
          </p:cNvCxnSpPr>
          <p:nvPr/>
        </p:nvCxnSpPr>
        <p:spPr>
          <a:xfrm>
            <a:off x="4024538" y="995114"/>
            <a:ext cx="931885" cy="16493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6947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84CEE5A4-25F4-4667-8CFB-6594ED222336}"/>
              </a:ext>
            </a:extLst>
          </p:cNvPr>
          <p:cNvPicPr>
            <a:picLocks noGrp="1" noChangeAspect="1"/>
          </p:cNvPicPr>
          <p:nvPr>
            <p:ph idx="1"/>
          </p:nvPr>
        </p:nvPicPr>
        <p:blipFill rotWithShape="1">
          <a:blip r:embed="rId2"/>
          <a:srcRect l="-1141" t="33491" r="-1" b="4459"/>
          <a:stretch/>
        </p:blipFill>
        <p:spPr>
          <a:xfrm>
            <a:off x="457200" y="836712"/>
            <a:ext cx="8229600" cy="5544616"/>
          </a:xfrm>
          <a:prstGeom prst="rect">
            <a:avLst/>
          </a:prstGeom>
        </p:spPr>
      </p:pic>
    </p:spTree>
    <p:extLst>
      <p:ext uri="{BB962C8B-B14F-4D97-AF65-F5344CB8AC3E}">
        <p14:creationId xmlns:p14="http://schemas.microsoft.com/office/powerpoint/2010/main" val="4047854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AE55C8-AFD4-4D5C-A120-68866E79F76E}"/>
              </a:ext>
            </a:extLst>
          </p:cNvPr>
          <p:cNvPicPr>
            <a:picLocks noChangeAspect="1"/>
          </p:cNvPicPr>
          <p:nvPr/>
        </p:nvPicPr>
        <p:blipFill rotWithShape="1">
          <a:blip r:embed="rId2"/>
          <a:srcRect l="4801" t="4016" r="3733" b="4253"/>
          <a:stretch/>
        </p:blipFill>
        <p:spPr>
          <a:xfrm>
            <a:off x="1140042" y="1505287"/>
            <a:ext cx="6347048" cy="3559696"/>
          </a:xfrm>
          <a:prstGeom prst="rect">
            <a:avLst/>
          </a:prstGeom>
        </p:spPr>
      </p:pic>
      <p:sp>
        <p:nvSpPr>
          <p:cNvPr id="6" name="CuadroTexto 5">
            <a:extLst>
              <a:ext uri="{FF2B5EF4-FFF2-40B4-BE49-F238E27FC236}">
                <a16:creationId xmlns:a16="http://schemas.microsoft.com/office/drawing/2014/main" id="{78C4C4C7-B039-4719-AACB-614637C2E263}"/>
              </a:ext>
            </a:extLst>
          </p:cNvPr>
          <p:cNvSpPr txBox="1"/>
          <p:nvPr/>
        </p:nvSpPr>
        <p:spPr>
          <a:xfrm>
            <a:off x="1712087" y="664402"/>
            <a:ext cx="1405296" cy="369332"/>
          </a:xfrm>
          <a:prstGeom prst="rect">
            <a:avLst/>
          </a:prstGeom>
          <a:noFill/>
        </p:spPr>
        <p:txBody>
          <a:bodyPr wrap="square" rtlCol="0">
            <a:spAutoFit/>
          </a:bodyPr>
          <a:lstStyle/>
          <a:p>
            <a:r>
              <a:rPr lang="es-ES" dirty="0">
                <a:latin typeface="Arial Black" panose="020B0A04020102020204" pitchFamily="34" charset="0"/>
              </a:rPr>
              <a:t>ASIENTO          </a:t>
            </a:r>
          </a:p>
        </p:txBody>
      </p:sp>
      <p:sp>
        <p:nvSpPr>
          <p:cNvPr id="7" name="CuadroTexto 6">
            <a:extLst>
              <a:ext uri="{FF2B5EF4-FFF2-40B4-BE49-F238E27FC236}">
                <a16:creationId xmlns:a16="http://schemas.microsoft.com/office/drawing/2014/main" id="{9D7B27DD-BAB5-42CD-9C9F-B57891EF2C51}"/>
              </a:ext>
            </a:extLst>
          </p:cNvPr>
          <p:cNvSpPr txBox="1"/>
          <p:nvPr/>
        </p:nvSpPr>
        <p:spPr>
          <a:xfrm>
            <a:off x="3475214" y="905137"/>
            <a:ext cx="1339819" cy="369332"/>
          </a:xfrm>
          <a:prstGeom prst="rect">
            <a:avLst/>
          </a:prstGeom>
          <a:noFill/>
        </p:spPr>
        <p:txBody>
          <a:bodyPr wrap="square" rtlCol="0">
            <a:spAutoFit/>
          </a:bodyPr>
          <a:lstStyle/>
          <a:p>
            <a:r>
              <a:rPr lang="es-ES" dirty="0">
                <a:latin typeface="Arial Black" panose="020B0A04020102020204" pitchFamily="34" charset="0"/>
              </a:rPr>
              <a:t>CUADRO         </a:t>
            </a:r>
          </a:p>
        </p:txBody>
      </p:sp>
      <p:sp>
        <p:nvSpPr>
          <p:cNvPr id="8" name="CuadroTexto 7">
            <a:extLst>
              <a:ext uri="{FF2B5EF4-FFF2-40B4-BE49-F238E27FC236}">
                <a16:creationId xmlns:a16="http://schemas.microsoft.com/office/drawing/2014/main" id="{0A8B7D05-5256-40C6-A66D-11E1EBA8069C}"/>
              </a:ext>
            </a:extLst>
          </p:cNvPr>
          <p:cNvSpPr txBox="1"/>
          <p:nvPr/>
        </p:nvSpPr>
        <p:spPr>
          <a:xfrm>
            <a:off x="6230541" y="844260"/>
            <a:ext cx="1797843" cy="369332"/>
          </a:xfrm>
          <a:prstGeom prst="rect">
            <a:avLst/>
          </a:prstGeom>
          <a:noFill/>
        </p:spPr>
        <p:txBody>
          <a:bodyPr wrap="square" rtlCol="0">
            <a:spAutoFit/>
          </a:bodyPr>
          <a:lstStyle/>
          <a:p>
            <a:r>
              <a:rPr lang="es-ES" dirty="0">
                <a:latin typeface="Arial Black" panose="020B0A04020102020204" pitchFamily="34" charset="0"/>
              </a:rPr>
              <a:t>MANUBRIO          </a:t>
            </a:r>
          </a:p>
        </p:txBody>
      </p:sp>
      <p:sp>
        <p:nvSpPr>
          <p:cNvPr id="9" name="CuadroTexto 8">
            <a:extLst>
              <a:ext uri="{FF2B5EF4-FFF2-40B4-BE49-F238E27FC236}">
                <a16:creationId xmlns:a16="http://schemas.microsoft.com/office/drawing/2014/main" id="{77C611A8-5B1B-4567-ADBE-E25D9FAAA8CA}"/>
              </a:ext>
            </a:extLst>
          </p:cNvPr>
          <p:cNvSpPr txBox="1"/>
          <p:nvPr/>
        </p:nvSpPr>
        <p:spPr>
          <a:xfrm>
            <a:off x="7129462" y="1782272"/>
            <a:ext cx="1797843" cy="646331"/>
          </a:xfrm>
          <a:prstGeom prst="rect">
            <a:avLst/>
          </a:prstGeom>
          <a:noFill/>
        </p:spPr>
        <p:txBody>
          <a:bodyPr wrap="square" rtlCol="0">
            <a:spAutoFit/>
          </a:bodyPr>
          <a:lstStyle/>
          <a:p>
            <a:r>
              <a:rPr lang="es-ES" dirty="0">
                <a:latin typeface="Arial Black" panose="020B0A04020102020204" pitchFamily="34" charset="0"/>
              </a:rPr>
              <a:t>HORQUILLA DELANTERA            </a:t>
            </a:r>
          </a:p>
        </p:txBody>
      </p:sp>
      <p:sp>
        <p:nvSpPr>
          <p:cNvPr id="10" name="CuadroTexto 9">
            <a:extLst>
              <a:ext uri="{FF2B5EF4-FFF2-40B4-BE49-F238E27FC236}">
                <a16:creationId xmlns:a16="http://schemas.microsoft.com/office/drawing/2014/main" id="{06EFD36B-FD09-4C89-8CE5-FF4E274B6EB4}"/>
              </a:ext>
            </a:extLst>
          </p:cNvPr>
          <p:cNvSpPr txBox="1"/>
          <p:nvPr/>
        </p:nvSpPr>
        <p:spPr>
          <a:xfrm>
            <a:off x="237725" y="2185027"/>
            <a:ext cx="1741988" cy="646331"/>
          </a:xfrm>
          <a:prstGeom prst="rect">
            <a:avLst/>
          </a:prstGeom>
          <a:noFill/>
        </p:spPr>
        <p:txBody>
          <a:bodyPr wrap="square" rtlCol="0">
            <a:spAutoFit/>
          </a:bodyPr>
          <a:lstStyle/>
          <a:p>
            <a:r>
              <a:rPr lang="es-ES" dirty="0">
                <a:latin typeface="Arial Black" panose="020B0A04020102020204" pitchFamily="34" charset="0"/>
              </a:rPr>
              <a:t>HORQUILLA TRASERA             </a:t>
            </a:r>
          </a:p>
        </p:txBody>
      </p:sp>
      <p:sp>
        <p:nvSpPr>
          <p:cNvPr id="11" name="CuadroTexto 10">
            <a:extLst>
              <a:ext uri="{FF2B5EF4-FFF2-40B4-BE49-F238E27FC236}">
                <a16:creationId xmlns:a16="http://schemas.microsoft.com/office/drawing/2014/main" id="{F0DC7083-9E72-4B34-93CB-70C2460B8DAD}"/>
              </a:ext>
            </a:extLst>
          </p:cNvPr>
          <p:cNvSpPr txBox="1"/>
          <p:nvPr/>
        </p:nvSpPr>
        <p:spPr>
          <a:xfrm>
            <a:off x="6300192" y="5476541"/>
            <a:ext cx="2373795" cy="369332"/>
          </a:xfrm>
          <a:prstGeom prst="rect">
            <a:avLst/>
          </a:prstGeom>
          <a:noFill/>
        </p:spPr>
        <p:txBody>
          <a:bodyPr wrap="square" rtlCol="0">
            <a:spAutoFit/>
          </a:bodyPr>
          <a:lstStyle/>
          <a:p>
            <a:r>
              <a:rPr lang="es-ES" dirty="0">
                <a:latin typeface="Arial Black" panose="020B0A04020102020204" pitchFamily="34" charset="0"/>
              </a:rPr>
              <a:t>DISCO DE FRENO            </a:t>
            </a:r>
          </a:p>
        </p:txBody>
      </p:sp>
      <p:sp>
        <p:nvSpPr>
          <p:cNvPr id="12" name="CuadroTexto 11">
            <a:extLst>
              <a:ext uri="{FF2B5EF4-FFF2-40B4-BE49-F238E27FC236}">
                <a16:creationId xmlns:a16="http://schemas.microsoft.com/office/drawing/2014/main" id="{6494E35C-4227-4E2B-8DF3-D574C931FA22}"/>
              </a:ext>
            </a:extLst>
          </p:cNvPr>
          <p:cNvSpPr txBox="1"/>
          <p:nvPr/>
        </p:nvSpPr>
        <p:spPr>
          <a:xfrm>
            <a:off x="3407156" y="4910548"/>
            <a:ext cx="1339819" cy="369332"/>
          </a:xfrm>
          <a:prstGeom prst="rect">
            <a:avLst/>
          </a:prstGeom>
          <a:noFill/>
        </p:spPr>
        <p:txBody>
          <a:bodyPr wrap="square" rtlCol="0">
            <a:spAutoFit/>
          </a:bodyPr>
          <a:lstStyle/>
          <a:p>
            <a:r>
              <a:rPr lang="es-ES" dirty="0">
                <a:latin typeface="Arial Black" panose="020B0A04020102020204" pitchFamily="34" charset="0"/>
              </a:rPr>
              <a:t>CORONA          </a:t>
            </a:r>
          </a:p>
        </p:txBody>
      </p:sp>
      <p:sp>
        <p:nvSpPr>
          <p:cNvPr id="13" name="CuadroTexto 12">
            <a:extLst>
              <a:ext uri="{FF2B5EF4-FFF2-40B4-BE49-F238E27FC236}">
                <a16:creationId xmlns:a16="http://schemas.microsoft.com/office/drawing/2014/main" id="{CD6AA281-B7B9-4F4C-9165-905DBBD86B9C}"/>
              </a:ext>
            </a:extLst>
          </p:cNvPr>
          <p:cNvSpPr txBox="1"/>
          <p:nvPr/>
        </p:nvSpPr>
        <p:spPr>
          <a:xfrm>
            <a:off x="592754" y="4725882"/>
            <a:ext cx="1187419" cy="369332"/>
          </a:xfrm>
          <a:prstGeom prst="rect">
            <a:avLst/>
          </a:prstGeom>
          <a:noFill/>
        </p:spPr>
        <p:txBody>
          <a:bodyPr wrap="square" rtlCol="0">
            <a:spAutoFit/>
          </a:bodyPr>
          <a:lstStyle/>
          <a:p>
            <a:r>
              <a:rPr lang="es-ES" dirty="0">
                <a:latin typeface="Arial Black" panose="020B0A04020102020204" pitchFamily="34" charset="0"/>
              </a:rPr>
              <a:t>PIÑON          </a:t>
            </a:r>
          </a:p>
        </p:txBody>
      </p:sp>
      <p:sp>
        <p:nvSpPr>
          <p:cNvPr id="14" name="CuadroTexto 13">
            <a:extLst>
              <a:ext uri="{FF2B5EF4-FFF2-40B4-BE49-F238E27FC236}">
                <a16:creationId xmlns:a16="http://schemas.microsoft.com/office/drawing/2014/main" id="{0127503E-694F-4669-BE96-B54B94B03ABB}"/>
              </a:ext>
            </a:extLst>
          </p:cNvPr>
          <p:cNvSpPr txBox="1"/>
          <p:nvPr/>
        </p:nvSpPr>
        <p:spPr>
          <a:xfrm>
            <a:off x="4932040" y="5181729"/>
            <a:ext cx="1187419" cy="369332"/>
          </a:xfrm>
          <a:prstGeom prst="rect">
            <a:avLst/>
          </a:prstGeom>
          <a:noFill/>
        </p:spPr>
        <p:txBody>
          <a:bodyPr wrap="square" rtlCol="0">
            <a:spAutoFit/>
          </a:bodyPr>
          <a:lstStyle/>
          <a:p>
            <a:r>
              <a:rPr lang="es-ES" dirty="0">
                <a:latin typeface="Arial Black" panose="020B0A04020102020204" pitchFamily="34" charset="0"/>
              </a:rPr>
              <a:t>PEDAL          </a:t>
            </a:r>
          </a:p>
        </p:txBody>
      </p:sp>
      <p:sp>
        <p:nvSpPr>
          <p:cNvPr id="15" name="CuadroTexto 14">
            <a:extLst>
              <a:ext uri="{FF2B5EF4-FFF2-40B4-BE49-F238E27FC236}">
                <a16:creationId xmlns:a16="http://schemas.microsoft.com/office/drawing/2014/main" id="{5E3472E5-BDCA-45A1-A24F-4BD5A38050D2}"/>
              </a:ext>
            </a:extLst>
          </p:cNvPr>
          <p:cNvSpPr txBox="1"/>
          <p:nvPr/>
        </p:nvSpPr>
        <p:spPr>
          <a:xfrm>
            <a:off x="7795324" y="2938661"/>
            <a:ext cx="1187419" cy="369332"/>
          </a:xfrm>
          <a:prstGeom prst="rect">
            <a:avLst/>
          </a:prstGeom>
          <a:noFill/>
        </p:spPr>
        <p:txBody>
          <a:bodyPr wrap="square" rtlCol="0">
            <a:spAutoFit/>
          </a:bodyPr>
          <a:lstStyle/>
          <a:p>
            <a:r>
              <a:rPr lang="es-ES" dirty="0">
                <a:latin typeface="Arial Black" panose="020B0A04020102020204" pitchFamily="34" charset="0"/>
              </a:rPr>
              <a:t>RAYOS           </a:t>
            </a:r>
          </a:p>
        </p:txBody>
      </p:sp>
      <p:sp>
        <p:nvSpPr>
          <p:cNvPr id="16" name="CuadroTexto 15">
            <a:extLst>
              <a:ext uri="{FF2B5EF4-FFF2-40B4-BE49-F238E27FC236}">
                <a16:creationId xmlns:a16="http://schemas.microsoft.com/office/drawing/2014/main" id="{4F18A299-A30E-4C05-ADEB-52F3F3647FB6}"/>
              </a:ext>
            </a:extLst>
          </p:cNvPr>
          <p:cNvSpPr txBox="1"/>
          <p:nvPr/>
        </p:nvSpPr>
        <p:spPr>
          <a:xfrm>
            <a:off x="7562117" y="4541216"/>
            <a:ext cx="1187419" cy="369332"/>
          </a:xfrm>
          <a:prstGeom prst="rect">
            <a:avLst/>
          </a:prstGeom>
          <a:noFill/>
        </p:spPr>
        <p:txBody>
          <a:bodyPr wrap="square" rtlCol="0">
            <a:spAutoFit/>
          </a:bodyPr>
          <a:lstStyle/>
          <a:p>
            <a:r>
              <a:rPr lang="es-ES" dirty="0">
                <a:latin typeface="Arial Black" panose="020B0A04020102020204" pitchFamily="34" charset="0"/>
              </a:rPr>
              <a:t>LLANTA           </a:t>
            </a:r>
          </a:p>
        </p:txBody>
      </p:sp>
      <p:sp>
        <p:nvSpPr>
          <p:cNvPr id="17" name="CuadroTexto 16">
            <a:extLst>
              <a:ext uri="{FF2B5EF4-FFF2-40B4-BE49-F238E27FC236}">
                <a16:creationId xmlns:a16="http://schemas.microsoft.com/office/drawing/2014/main" id="{D512CD00-DE24-4B53-84B7-5A1A61473693}"/>
              </a:ext>
            </a:extLst>
          </p:cNvPr>
          <p:cNvSpPr txBox="1"/>
          <p:nvPr/>
        </p:nvSpPr>
        <p:spPr>
          <a:xfrm>
            <a:off x="1743266" y="5292489"/>
            <a:ext cx="1339819" cy="369332"/>
          </a:xfrm>
          <a:prstGeom prst="rect">
            <a:avLst/>
          </a:prstGeom>
          <a:noFill/>
        </p:spPr>
        <p:txBody>
          <a:bodyPr wrap="square" rtlCol="0">
            <a:spAutoFit/>
          </a:bodyPr>
          <a:lstStyle/>
          <a:p>
            <a:r>
              <a:rPr lang="es-ES" dirty="0">
                <a:latin typeface="Arial Black" panose="020B0A04020102020204" pitchFamily="34" charset="0"/>
              </a:rPr>
              <a:t>CADENA           </a:t>
            </a:r>
          </a:p>
        </p:txBody>
      </p:sp>
      <p:cxnSp>
        <p:nvCxnSpPr>
          <p:cNvPr id="18" name="Conector recto de flecha 51">
            <a:extLst>
              <a:ext uri="{FF2B5EF4-FFF2-40B4-BE49-F238E27FC236}">
                <a16:creationId xmlns:a16="http://schemas.microsoft.com/office/drawing/2014/main" id="{ABBFB315-A553-482F-966A-3CB2F57CF61D}"/>
              </a:ext>
            </a:extLst>
          </p:cNvPr>
          <p:cNvCxnSpPr>
            <a:cxnSpLocks/>
          </p:cNvCxnSpPr>
          <p:nvPr/>
        </p:nvCxnSpPr>
        <p:spPr>
          <a:xfrm>
            <a:off x="2306615" y="1089803"/>
            <a:ext cx="778725" cy="8309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51">
            <a:extLst>
              <a:ext uri="{FF2B5EF4-FFF2-40B4-BE49-F238E27FC236}">
                <a16:creationId xmlns:a16="http://schemas.microsoft.com/office/drawing/2014/main" id="{CD81491F-8698-4961-B258-E2E5A3D7197C}"/>
              </a:ext>
            </a:extLst>
          </p:cNvPr>
          <p:cNvCxnSpPr>
            <a:cxnSpLocks/>
          </p:cNvCxnSpPr>
          <p:nvPr/>
        </p:nvCxnSpPr>
        <p:spPr>
          <a:xfrm flipH="1">
            <a:off x="5637428" y="1193833"/>
            <a:ext cx="871393" cy="5731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51">
            <a:extLst>
              <a:ext uri="{FF2B5EF4-FFF2-40B4-BE49-F238E27FC236}">
                <a16:creationId xmlns:a16="http://schemas.microsoft.com/office/drawing/2014/main" id="{ABBFB315-A553-482F-966A-3CB2F57CF61D}"/>
              </a:ext>
            </a:extLst>
          </p:cNvPr>
          <p:cNvCxnSpPr>
            <a:cxnSpLocks/>
          </p:cNvCxnSpPr>
          <p:nvPr/>
        </p:nvCxnSpPr>
        <p:spPr>
          <a:xfrm>
            <a:off x="3910383" y="1274469"/>
            <a:ext cx="778725" cy="8309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51">
            <a:extLst>
              <a:ext uri="{FF2B5EF4-FFF2-40B4-BE49-F238E27FC236}">
                <a16:creationId xmlns:a16="http://schemas.microsoft.com/office/drawing/2014/main" id="{ABBFB315-A553-482F-966A-3CB2F57CF61D}"/>
              </a:ext>
            </a:extLst>
          </p:cNvPr>
          <p:cNvCxnSpPr>
            <a:cxnSpLocks/>
          </p:cNvCxnSpPr>
          <p:nvPr/>
        </p:nvCxnSpPr>
        <p:spPr>
          <a:xfrm>
            <a:off x="1712087" y="2540657"/>
            <a:ext cx="997471" cy="8309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51">
            <a:extLst>
              <a:ext uri="{FF2B5EF4-FFF2-40B4-BE49-F238E27FC236}">
                <a16:creationId xmlns:a16="http://schemas.microsoft.com/office/drawing/2014/main" id="{ABBFB315-A553-482F-966A-3CB2F57CF61D}"/>
              </a:ext>
            </a:extLst>
          </p:cNvPr>
          <p:cNvCxnSpPr>
            <a:cxnSpLocks/>
          </p:cNvCxnSpPr>
          <p:nvPr/>
        </p:nvCxnSpPr>
        <p:spPr>
          <a:xfrm flipH="1">
            <a:off x="6073124" y="2105438"/>
            <a:ext cx="1056338" cy="10178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51">
            <a:extLst>
              <a:ext uri="{FF2B5EF4-FFF2-40B4-BE49-F238E27FC236}">
                <a16:creationId xmlns:a16="http://schemas.microsoft.com/office/drawing/2014/main" id="{CD81491F-8698-4961-B258-E2E5A3D7197C}"/>
              </a:ext>
            </a:extLst>
          </p:cNvPr>
          <p:cNvCxnSpPr>
            <a:cxnSpLocks/>
          </p:cNvCxnSpPr>
          <p:nvPr/>
        </p:nvCxnSpPr>
        <p:spPr>
          <a:xfrm flipH="1">
            <a:off x="6508821" y="3124275"/>
            <a:ext cx="1285057" cy="5731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51">
            <a:extLst>
              <a:ext uri="{FF2B5EF4-FFF2-40B4-BE49-F238E27FC236}">
                <a16:creationId xmlns:a16="http://schemas.microsoft.com/office/drawing/2014/main" id="{CD81491F-8698-4961-B258-E2E5A3D7197C}"/>
              </a:ext>
            </a:extLst>
          </p:cNvPr>
          <p:cNvCxnSpPr>
            <a:cxnSpLocks/>
          </p:cNvCxnSpPr>
          <p:nvPr/>
        </p:nvCxnSpPr>
        <p:spPr>
          <a:xfrm flipH="1" flipV="1">
            <a:off x="7020272" y="4303549"/>
            <a:ext cx="466818" cy="3875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51">
            <a:extLst>
              <a:ext uri="{FF2B5EF4-FFF2-40B4-BE49-F238E27FC236}">
                <a16:creationId xmlns:a16="http://schemas.microsoft.com/office/drawing/2014/main" id="{CD81491F-8698-4961-B258-E2E5A3D7197C}"/>
              </a:ext>
            </a:extLst>
          </p:cNvPr>
          <p:cNvCxnSpPr>
            <a:cxnSpLocks/>
          </p:cNvCxnSpPr>
          <p:nvPr/>
        </p:nvCxnSpPr>
        <p:spPr>
          <a:xfrm flipH="1" flipV="1">
            <a:off x="6230541" y="4137922"/>
            <a:ext cx="614031" cy="13386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51">
            <a:extLst>
              <a:ext uri="{FF2B5EF4-FFF2-40B4-BE49-F238E27FC236}">
                <a16:creationId xmlns:a16="http://schemas.microsoft.com/office/drawing/2014/main" id="{CD81491F-8698-4961-B258-E2E5A3D7197C}"/>
              </a:ext>
            </a:extLst>
          </p:cNvPr>
          <p:cNvCxnSpPr>
            <a:cxnSpLocks/>
          </p:cNvCxnSpPr>
          <p:nvPr/>
        </p:nvCxnSpPr>
        <p:spPr>
          <a:xfrm flipH="1" flipV="1">
            <a:off x="4625025" y="4241239"/>
            <a:ext cx="739063" cy="8539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51">
            <a:extLst>
              <a:ext uri="{FF2B5EF4-FFF2-40B4-BE49-F238E27FC236}">
                <a16:creationId xmlns:a16="http://schemas.microsoft.com/office/drawing/2014/main" id="{CD81491F-8698-4961-B258-E2E5A3D7197C}"/>
              </a:ext>
            </a:extLst>
          </p:cNvPr>
          <p:cNvCxnSpPr>
            <a:cxnSpLocks/>
          </p:cNvCxnSpPr>
          <p:nvPr/>
        </p:nvCxnSpPr>
        <p:spPr>
          <a:xfrm flipH="1" flipV="1">
            <a:off x="3949631" y="4241239"/>
            <a:ext cx="116706" cy="5558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51">
            <a:extLst>
              <a:ext uri="{FF2B5EF4-FFF2-40B4-BE49-F238E27FC236}">
                <a16:creationId xmlns:a16="http://schemas.microsoft.com/office/drawing/2014/main" id="{CD81491F-8698-4961-B258-E2E5A3D7197C}"/>
              </a:ext>
            </a:extLst>
          </p:cNvPr>
          <p:cNvCxnSpPr>
            <a:cxnSpLocks/>
          </p:cNvCxnSpPr>
          <p:nvPr/>
        </p:nvCxnSpPr>
        <p:spPr>
          <a:xfrm flipV="1">
            <a:off x="2508992" y="4379974"/>
            <a:ext cx="558136" cy="8342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51">
            <a:extLst>
              <a:ext uri="{FF2B5EF4-FFF2-40B4-BE49-F238E27FC236}">
                <a16:creationId xmlns:a16="http://schemas.microsoft.com/office/drawing/2014/main" id="{CD81491F-8698-4961-B258-E2E5A3D7197C}"/>
              </a:ext>
            </a:extLst>
          </p:cNvPr>
          <p:cNvCxnSpPr>
            <a:cxnSpLocks/>
          </p:cNvCxnSpPr>
          <p:nvPr/>
        </p:nvCxnSpPr>
        <p:spPr>
          <a:xfrm flipV="1">
            <a:off x="1331640" y="3886416"/>
            <a:ext cx="879182" cy="7818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CuadroTexto 8">
            <a:extLst>
              <a:ext uri="{FF2B5EF4-FFF2-40B4-BE49-F238E27FC236}">
                <a16:creationId xmlns:a16="http://schemas.microsoft.com/office/drawing/2014/main" id="{77C611A8-5B1B-4567-ADBE-E25D9FAAA8CA}"/>
              </a:ext>
            </a:extLst>
          </p:cNvPr>
          <p:cNvSpPr txBox="1"/>
          <p:nvPr/>
        </p:nvSpPr>
        <p:spPr>
          <a:xfrm>
            <a:off x="4508831" y="177886"/>
            <a:ext cx="1564293" cy="646331"/>
          </a:xfrm>
          <a:prstGeom prst="rect">
            <a:avLst/>
          </a:prstGeom>
          <a:noFill/>
        </p:spPr>
        <p:txBody>
          <a:bodyPr wrap="square" rtlCol="0">
            <a:spAutoFit/>
          </a:bodyPr>
          <a:lstStyle/>
          <a:p>
            <a:r>
              <a:rPr lang="es-ES" dirty="0">
                <a:latin typeface="Arial Black" panose="020B0A04020102020204" pitchFamily="34" charset="0"/>
              </a:rPr>
              <a:t>PALANCA DE FRENO             </a:t>
            </a:r>
          </a:p>
        </p:txBody>
      </p:sp>
      <p:cxnSp>
        <p:nvCxnSpPr>
          <p:cNvPr id="45" name="Conector recto de flecha 51">
            <a:extLst>
              <a:ext uri="{FF2B5EF4-FFF2-40B4-BE49-F238E27FC236}">
                <a16:creationId xmlns:a16="http://schemas.microsoft.com/office/drawing/2014/main" id="{ABBFB315-A553-482F-966A-3CB2F57CF61D}"/>
              </a:ext>
            </a:extLst>
          </p:cNvPr>
          <p:cNvCxnSpPr>
            <a:cxnSpLocks/>
          </p:cNvCxnSpPr>
          <p:nvPr/>
        </p:nvCxnSpPr>
        <p:spPr>
          <a:xfrm>
            <a:off x="4994556" y="824217"/>
            <a:ext cx="411791" cy="8510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CuadroTexto 16">
            <a:extLst>
              <a:ext uri="{FF2B5EF4-FFF2-40B4-BE49-F238E27FC236}">
                <a16:creationId xmlns:a16="http://schemas.microsoft.com/office/drawing/2014/main" id="{D512CD00-DE24-4B53-84B7-5A1A61473693}"/>
              </a:ext>
            </a:extLst>
          </p:cNvPr>
          <p:cNvSpPr txBox="1"/>
          <p:nvPr/>
        </p:nvSpPr>
        <p:spPr>
          <a:xfrm>
            <a:off x="516553" y="1274441"/>
            <a:ext cx="1339819" cy="646331"/>
          </a:xfrm>
          <a:prstGeom prst="rect">
            <a:avLst/>
          </a:prstGeom>
          <a:noFill/>
        </p:spPr>
        <p:txBody>
          <a:bodyPr wrap="square" rtlCol="0">
            <a:spAutoFit/>
          </a:bodyPr>
          <a:lstStyle/>
          <a:p>
            <a:r>
              <a:rPr lang="es-ES" dirty="0">
                <a:latin typeface="Arial Black" panose="020B0A04020102020204" pitchFamily="34" charset="0"/>
              </a:rPr>
              <a:t>CUBRE CADENA            </a:t>
            </a:r>
          </a:p>
        </p:txBody>
      </p:sp>
      <p:cxnSp>
        <p:nvCxnSpPr>
          <p:cNvPr id="49" name="Conector recto de flecha 51">
            <a:extLst>
              <a:ext uri="{FF2B5EF4-FFF2-40B4-BE49-F238E27FC236}">
                <a16:creationId xmlns:a16="http://schemas.microsoft.com/office/drawing/2014/main" id="{ABBFB315-A553-482F-966A-3CB2F57CF61D}"/>
              </a:ext>
            </a:extLst>
          </p:cNvPr>
          <p:cNvCxnSpPr>
            <a:cxnSpLocks/>
          </p:cNvCxnSpPr>
          <p:nvPr/>
        </p:nvCxnSpPr>
        <p:spPr>
          <a:xfrm>
            <a:off x="1740164" y="1608810"/>
            <a:ext cx="2170219" cy="22776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CuadroTexto 13">
            <a:extLst>
              <a:ext uri="{FF2B5EF4-FFF2-40B4-BE49-F238E27FC236}">
                <a16:creationId xmlns:a16="http://schemas.microsoft.com/office/drawing/2014/main" id="{0127503E-694F-4669-BE96-B54B94B03ABB}"/>
              </a:ext>
            </a:extLst>
          </p:cNvPr>
          <p:cNvSpPr txBox="1"/>
          <p:nvPr/>
        </p:nvSpPr>
        <p:spPr>
          <a:xfrm>
            <a:off x="0" y="4148174"/>
            <a:ext cx="1516852" cy="369332"/>
          </a:xfrm>
          <a:prstGeom prst="rect">
            <a:avLst/>
          </a:prstGeom>
          <a:noFill/>
        </p:spPr>
        <p:txBody>
          <a:bodyPr wrap="square" rtlCol="0">
            <a:spAutoFit/>
          </a:bodyPr>
          <a:lstStyle/>
          <a:p>
            <a:r>
              <a:rPr lang="es-ES" dirty="0">
                <a:latin typeface="Arial Black" panose="020B0A04020102020204" pitchFamily="34" charset="0"/>
              </a:rPr>
              <a:t>CAMBIOS           </a:t>
            </a:r>
          </a:p>
        </p:txBody>
      </p:sp>
      <p:cxnSp>
        <p:nvCxnSpPr>
          <p:cNvPr id="52" name="Conector recto de flecha 51">
            <a:extLst>
              <a:ext uri="{FF2B5EF4-FFF2-40B4-BE49-F238E27FC236}">
                <a16:creationId xmlns:a16="http://schemas.microsoft.com/office/drawing/2014/main" id="{CD81491F-8698-4961-B258-E2E5A3D7197C}"/>
              </a:ext>
            </a:extLst>
          </p:cNvPr>
          <p:cNvCxnSpPr>
            <a:cxnSpLocks/>
          </p:cNvCxnSpPr>
          <p:nvPr/>
        </p:nvCxnSpPr>
        <p:spPr>
          <a:xfrm flipV="1">
            <a:off x="1331640" y="4072363"/>
            <a:ext cx="1027137" cy="2604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105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330D097-FEF4-46FA-9BC1-64C87F50611E}"/>
              </a:ext>
            </a:extLst>
          </p:cNvPr>
          <p:cNvPicPr>
            <a:picLocks noChangeAspect="1"/>
          </p:cNvPicPr>
          <p:nvPr/>
        </p:nvPicPr>
        <p:blipFill>
          <a:blip r:embed="rId2"/>
          <a:stretch>
            <a:fillRect/>
          </a:stretch>
        </p:blipFill>
        <p:spPr>
          <a:xfrm>
            <a:off x="555053" y="1392706"/>
            <a:ext cx="7277598" cy="4387835"/>
          </a:xfrm>
          <a:prstGeom prst="rect">
            <a:avLst/>
          </a:prstGeom>
        </p:spPr>
      </p:pic>
      <p:sp>
        <p:nvSpPr>
          <p:cNvPr id="6" name="CuadroTexto 8">
            <a:extLst>
              <a:ext uri="{FF2B5EF4-FFF2-40B4-BE49-F238E27FC236}">
                <a16:creationId xmlns:a16="http://schemas.microsoft.com/office/drawing/2014/main" id="{77C611A8-5B1B-4567-ADBE-E25D9FAAA8CA}"/>
              </a:ext>
            </a:extLst>
          </p:cNvPr>
          <p:cNvSpPr txBox="1"/>
          <p:nvPr/>
        </p:nvSpPr>
        <p:spPr>
          <a:xfrm>
            <a:off x="288702" y="3429000"/>
            <a:ext cx="1797843" cy="646331"/>
          </a:xfrm>
          <a:prstGeom prst="rect">
            <a:avLst/>
          </a:prstGeom>
          <a:noFill/>
        </p:spPr>
        <p:txBody>
          <a:bodyPr wrap="square" rtlCol="0">
            <a:spAutoFit/>
          </a:bodyPr>
          <a:lstStyle/>
          <a:p>
            <a:r>
              <a:rPr lang="es-ES" dirty="0">
                <a:latin typeface="Arial Black" panose="020B0A04020102020204" pitchFamily="34" charset="0"/>
              </a:rPr>
              <a:t>HORQUILLA DELANTERA            </a:t>
            </a:r>
          </a:p>
        </p:txBody>
      </p:sp>
      <p:sp>
        <p:nvSpPr>
          <p:cNvPr id="7" name="CuadroTexto 9">
            <a:extLst>
              <a:ext uri="{FF2B5EF4-FFF2-40B4-BE49-F238E27FC236}">
                <a16:creationId xmlns:a16="http://schemas.microsoft.com/office/drawing/2014/main" id="{06EFD36B-FD09-4C89-8CE5-FF4E274B6EB4}"/>
              </a:ext>
            </a:extLst>
          </p:cNvPr>
          <p:cNvSpPr txBox="1"/>
          <p:nvPr/>
        </p:nvSpPr>
        <p:spPr>
          <a:xfrm>
            <a:off x="7272906" y="2105437"/>
            <a:ext cx="1741988" cy="646331"/>
          </a:xfrm>
          <a:prstGeom prst="rect">
            <a:avLst/>
          </a:prstGeom>
          <a:noFill/>
        </p:spPr>
        <p:txBody>
          <a:bodyPr wrap="square" rtlCol="0">
            <a:spAutoFit/>
          </a:bodyPr>
          <a:lstStyle/>
          <a:p>
            <a:r>
              <a:rPr lang="es-ES" dirty="0">
                <a:latin typeface="Arial Black" panose="020B0A04020102020204" pitchFamily="34" charset="0"/>
              </a:rPr>
              <a:t>HORQUILLA TRASERA             </a:t>
            </a:r>
          </a:p>
        </p:txBody>
      </p:sp>
      <p:sp>
        <p:nvSpPr>
          <p:cNvPr id="8" name="CuadroTexto 6">
            <a:extLst>
              <a:ext uri="{FF2B5EF4-FFF2-40B4-BE49-F238E27FC236}">
                <a16:creationId xmlns:a16="http://schemas.microsoft.com/office/drawing/2014/main" id="{9D7B27DD-BAB5-42CD-9C9F-B57891EF2C51}"/>
              </a:ext>
            </a:extLst>
          </p:cNvPr>
          <p:cNvSpPr txBox="1"/>
          <p:nvPr/>
        </p:nvSpPr>
        <p:spPr>
          <a:xfrm>
            <a:off x="5508104" y="5085184"/>
            <a:ext cx="1339819" cy="369332"/>
          </a:xfrm>
          <a:prstGeom prst="rect">
            <a:avLst/>
          </a:prstGeom>
          <a:noFill/>
        </p:spPr>
        <p:txBody>
          <a:bodyPr wrap="square" rtlCol="0">
            <a:spAutoFit/>
          </a:bodyPr>
          <a:lstStyle/>
          <a:p>
            <a:r>
              <a:rPr lang="es-ES" dirty="0">
                <a:latin typeface="Arial Black" panose="020B0A04020102020204" pitchFamily="34" charset="0"/>
              </a:rPr>
              <a:t>CUADRO         </a:t>
            </a:r>
          </a:p>
        </p:txBody>
      </p:sp>
      <p:sp>
        <p:nvSpPr>
          <p:cNvPr id="9" name="CuadroTexto 10">
            <a:extLst>
              <a:ext uri="{FF2B5EF4-FFF2-40B4-BE49-F238E27FC236}">
                <a16:creationId xmlns:a16="http://schemas.microsoft.com/office/drawing/2014/main" id="{F0DC7083-9E72-4B34-93CB-70C2460B8DAD}"/>
              </a:ext>
            </a:extLst>
          </p:cNvPr>
          <p:cNvSpPr txBox="1"/>
          <p:nvPr/>
        </p:nvSpPr>
        <p:spPr>
          <a:xfrm>
            <a:off x="1187624" y="5685594"/>
            <a:ext cx="2373795" cy="369332"/>
          </a:xfrm>
          <a:prstGeom prst="rect">
            <a:avLst/>
          </a:prstGeom>
          <a:noFill/>
        </p:spPr>
        <p:txBody>
          <a:bodyPr wrap="square" rtlCol="0">
            <a:spAutoFit/>
          </a:bodyPr>
          <a:lstStyle/>
          <a:p>
            <a:r>
              <a:rPr lang="es-ES" dirty="0">
                <a:latin typeface="Arial Black" panose="020B0A04020102020204" pitchFamily="34" charset="0"/>
              </a:rPr>
              <a:t>DISCO DE FRENO            </a:t>
            </a:r>
          </a:p>
        </p:txBody>
      </p:sp>
      <p:sp>
        <p:nvSpPr>
          <p:cNvPr id="10" name="CuadroTexto 8">
            <a:extLst>
              <a:ext uri="{FF2B5EF4-FFF2-40B4-BE49-F238E27FC236}">
                <a16:creationId xmlns:a16="http://schemas.microsoft.com/office/drawing/2014/main" id="{77C611A8-5B1B-4567-ADBE-E25D9FAAA8CA}"/>
              </a:ext>
            </a:extLst>
          </p:cNvPr>
          <p:cNvSpPr txBox="1"/>
          <p:nvPr/>
        </p:nvSpPr>
        <p:spPr>
          <a:xfrm>
            <a:off x="2399564" y="37209"/>
            <a:ext cx="1564293" cy="646331"/>
          </a:xfrm>
          <a:prstGeom prst="rect">
            <a:avLst/>
          </a:prstGeom>
          <a:noFill/>
        </p:spPr>
        <p:txBody>
          <a:bodyPr wrap="square" rtlCol="0">
            <a:spAutoFit/>
          </a:bodyPr>
          <a:lstStyle/>
          <a:p>
            <a:r>
              <a:rPr lang="es-ES" dirty="0">
                <a:latin typeface="Arial Black" panose="020B0A04020102020204" pitchFamily="34" charset="0"/>
              </a:rPr>
              <a:t>PALANCA DE FRENO              </a:t>
            </a:r>
          </a:p>
        </p:txBody>
      </p:sp>
      <p:sp>
        <p:nvSpPr>
          <p:cNvPr id="11" name="CuadroTexto 8">
            <a:extLst>
              <a:ext uri="{FF2B5EF4-FFF2-40B4-BE49-F238E27FC236}">
                <a16:creationId xmlns:a16="http://schemas.microsoft.com/office/drawing/2014/main" id="{77C611A8-5B1B-4567-ADBE-E25D9FAAA8CA}"/>
              </a:ext>
            </a:extLst>
          </p:cNvPr>
          <p:cNvSpPr txBox="1"/>
          <p:nvPr/>
        </p:nvSpPr>
        <p:spPr>
          <a:xfrm>
            <a:off x="288702" y="2104979"/>
            <a:ext cx="1797843" cy="646331"/>
          </a:xfrm>
          <a:prstGeom prst="rect">
            <a:avLst/>
          </a:prstGeom>
          <a:noFill/>
        </p:spPr>
        <p:txBody>
          <a:bodyPr wrap="square" rtlCol="0">
            <a:spAutoFit/>
          </a:bodyPr>
          <a:lstStyle/>
          <a:p>
            <a:r>
              <a:rPr lang="es-ES" dirty="0">
                <a:latin typeface="Arial Black" panose="020B0A04020102020204" pitchFamily="34" charset="0"/>
              </a:rPr>
              <a:t>REFLECTOR DELANTERO             </a:t>
            </a:r>
          </a:p>
        </p:txBody>
      </p:sp>
      <p:sp>
        <p:nvSpPr>
          <p:cNvPr id="12" name="CuadroTexto 8">
            <a:extLst>
              <a:ext uri="{FF2B5EF4-FFF2-40B4-BE49-F238E27FC236}">
                <a16:creationId xmlns:a16="http://schemas.microsoft.com/office/drawing/2014/main" id="{77C611A8-5B1B-4567-ADBE-E25D9FAAA8CA}"/>
              </a:ext>
            </a:extLst>
          </p:cNvPr>
          <p:cNvSpPr txBox="1"/>
          <p:nvPr/>
        </p:nvSpPr>
        <p:spPr>
          <a:xfrm>
            <a:off x="6847923" y="1223431"/>
            <a:ext cx="1797843" cy="646331"/>
          </a:xfrm>
          <a:prstGeom prst="rect">
            <a:avLst/>
          </a:prstGeom>
          <a:noFill/>
        </p:spPr>
        <p:txBody>
          <a:bodyPr wrap="square" rtlCol="0">
            <a:spAutoFit/>
          </a:bodyPr>
          <a:lstStyle/>
          <a:p>
            <a:r>
              <a:rPr lang="es-ES" dirty="0">
                <a:latin typeface="Arial Black" panose="020B0A04020102020204" pitchFamily="34" charset="0"/>
              </a:rPr>
              <a:t>REFLECTOR  TRASERO              </a:t>
            </a:r>
          </a:p>
        </p:txBody>
      </p:sp>
      <p:sp>
        <p:nvSpPr>
          <p:cNvPr id="13" name="CuadroTexto 7">
            <a:extLst>
              <a:ext uri="{FF2B5EF4-FFF2-40B4-BE49-F238E27FC236}">
                <a16:creationId xmlns:a16="http://schemas.microsoft.com/office/drawing/2014/main" id="{0A8B7D05-5256-40C6-A66D-11E1EBA8069C}"/>
              </a:ext>
            </a:extLst>
          </p:cNvPr>
          <p:cNvSpPr txBox="1"/>
          <p:nvPr/>
        </p:nvSpPr>
        <p:spPr>
          <a:xfrm>
            <a:off x="4197511" y="665551"/>
            <a:ext cx="1797843" cy="369332"/>
          </a:xfrm>
          <a:prstGeom prst="rect">
            <a:avLst/>
          </a:prstGeom>
          <a:noFill/>
        </p:spPr>
        <p:txBody>
          <a:bodyPr wrap="square" rtlCol="0">
            <a:spAutoFit/>
          </a:bodyPr>
          <a:lstStyle/>
          <a:p>
            <a:r>
              <a:rPr lang="es-ES" dirty="0">
                <a:latin typeface="Arial Black" panose="020B0A04020102020204" pitchFamily="34" charset="0"/>
              </a:rPr>
              <a:t>MANUBRIO          </a:t>
            </a:r>
          </a:p>
        </p:txBody>
      </p:sp>
      <p:sp>
        <p:nvSpPr>
          <p:cNvPr id="14" name="CuadroTexto 5">
            <a:extLst>
              <a:ext uri="{FF2B5EF4-FFF2-40B4-BE49-F238E27FC236}">
                <a16:creationId xmlns:a16="http://schemas.microsoft.com/office/drawing/2014/main" id="{78C4C4C7-B039-4719-AACB-614637C2E263}"/>
              </a:ext>
            </a:extLst>
          </p:cNvPr>
          <p:cNvSpPr txBox="1"/>
          <p:nvPr/>
        </p:nvSpPr>
        <p:spPr>
          <a:xfrm>
            <a:off x="6173536" y="314208"/>
            <a:ext cx="1405296" cy="369332"/>
          </a:xfrm>
          <a:prstGeom prst="rect">
            <a:avLst/>
          </a:prstGeom>
          <a:noFill/>
        </p:spPr>
        <p:txBody>
          <a:bodyPr wrap="square" rtlCol="0">
            <a:spAutoFit/>
          </a:bodyPr>
          <a:lstStyle/>
          <a:p>
            <a:r>
              <a:rPr lang="es-ES" dirty="0">
                <a:latin typeface="Arial Black" panose="020B0A04020102020204" pitchFamily="34" charset="0"/>
              </a:rPr>
              <a:t>ASIENTO          </a:t>
            </a:r>
          </a:p>
        </p:txBody>
      </p:sp>
      <p:sp>
        <p:nvSpPr>
          <p:cNvPr id="15" name="CuadroTexto 9">
            <a:extLst>
              <a:ext uri="{FF2B5EF4-FFF2-40B4-BE49-F238E27FC236}">
                <a16:creationId xmlns:a16="http://schemas.microsoft.com/office/drawing/2014/main" id="{06EFD36B-FD09-4C89-8CE5-FF4E274B6EB4}"/>
              </a:ext>
            </a:extLst>
          </p:cNvPr>
          <p:cNvSpPr txBox="1"/>
          <p:nvPr/>
        </p:nvSpPr>
        <p:spPr>
          <a:xfrm>
            <a:off x="7396147" y="5461654"/>
            <a:ext cx="1741988" cy="646331"/>
          </a:xfrm>
          <a:prstGeom prst="rect">
            <a:avLst/>
          </a:prstGeom>
          <a:noFill/>
        </p:spPr>
        <p:txBody>
          <a:bodyPr wrap="square" rtlCol="0">
            <a:spAutoFit/>
          </a:bodyPr>
          <a:lstStyle/>
          <a:p>
            <a:r>
              <a:rPr lang="es-ES" dirty="0">
                <a:latin typeface="Arial Black" panose="020B0A04020102020204" pitchFamily="34" charset="0"/>
              </a:rPr>
              <a:t>PATA LATERAL              </a:t>
            </a:r>
          </a:p>
        </p:txBody>
      </p:sp>
      <p:cxnSp>
        <p:nvCxnSpPr>
          <p:cNvPr id="16" name="Conector recto de flecha 51">
            <a:extLst>
              <a:ext uri="{FF2B5EF4-FFF2-40B4-BE49-F238E27FC236}">
                <a16:creationId xmlns:a16="http://schemas.microsoft.com/office/drawing/2014/main" id="{ABBFB315-A553-482F-966A-3CB2F57CF61D}"/>
              </a:ext>
            </a:extLst>
          </p:cNvPr>
          <p:cNvCxnSpPr>
            <a:cxnSpLocks/>
          </p:cNvCxnSpPr>
          <p:nvPr/>
        </p:nvCxnSpPr>
        <p:spPr>
          <a:xfrm flipH="1">
            <a:off x="4221349" y="1060868"/>
            <a:ext cx="510226" cy="7486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51">
            <a:extLst>
              <a:ext uri="{FF2B5EF4-FFF2-40B4-BE49-F238E27FC236}">
                <a16:creationId xmlns:a16="http://schemas.microsoft.com/office/drawing/2014/main" id="{ABBFB315-A553-482F-966A-3CB2F57CF61D}"/>
              </a:ext>
            </a:extLst>
          </p:cNvPr>
          <p:cNvCxnSpPr>
            <a:cxnSpLocks/>
          </p:cNvCxnSpPr>
          <p:nvPr/>
        </p:nvCxnSpPr>
        <p:spPr>
          <a:xfrm>
            <a:off x="2898362" y="542245"/>
            <a:ext cx="283348" cy="118622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51">
            <a:extLst>
              <a:ext uri="{FF2B5EF4-FFF2-40B4-BE49-F238E27FC236}">
                <a16:creationId xmlns:a16="http://schemas.microsoft.com/office/drawing/2014/main" id="{ABBFB315-A553-482F-966A-3CB2F57CF61D}"/>
              </a:ext>
            </a:extLst>
          </p:cNvPr>
          <p:cNvCxnSpPr>
            <a:cxnSpLocks/>
          </p:cNvCxnSpPr>
          <p:nvPr/>
        </p:nvCxnSpPr>
        <p:spPr>
          <a:xfrm>
            <a:off x="6513005" y="665551"/>
            <a:ext cx="147227" cy="14398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51">
            <a:extLst>
              <a:ext uri="{FF2B5EF4-FFF2-40B4-BE49-F238E27FC236}">
                <a16:creationId xmlns:a16="http://schemas.microsoft.com/office/drawing/2014/main" id="{ABBFB315-A553-482F-966A-3CB2F57CF61D}"/>
              </a:ext>
            </a:extLst>
          </p:cNvPr>
          <p:cNvCxnSpPr>
            <a:cxnSpLocks/>
          </p:cNvCxnSpPr>
          <p:nvPr/>
        </p:nvCxnSpPr>
        <p:spPr>
          <a:xfrm flipV="1">
            <a:off x="2086545" y="1728467"/>
            <a:ext cx="1519370" cy="4845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51">
            <a:extLst>
              <a:ext uri="{FF2B5EF4-FFF2-40B4-BE49-F238E27FC236}">
                <a16:creationId xmlns:a16="http://schemas.microsoft.com/office/drawing/2014/main" id="{ABBFB315-A553-482F-966A-3CB2F57CF61D}"/>
              </a:ext>
            </a:extLst>
          </p:cNvPr>
          <p:cNvCxnSpPr>
            <a:cxnSpLocks/>
          </p:cNvCxnSpPr>
          <p:nvPr/>
        </p:nvCxnSpPr>
        <p:spPr>
          <a:xfrm flipH="1">
            <a:off x="6847923" y="2384039"/>
            <a:ext cx="351369" cy="7199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51">
            <a:extLst>
              <a:ext uri="{FF2B5EF4-FFF2-40B4-BE49-F238E27FC236}">
                <a16:creationId xmlns:a16="http://schemas.microsoft.com/office/drawing/2014/main" id="{ABBFB315-A553-482F-966A-3CB2F57CF61D}"/>
              </a:ext>
            </a:extLst>
          </p:cNvPr>
          <p:cNvCxnSpPr>
            <a:cxnSpLocks/>
            <a:stCxn id="6" idx="3"/>
          </p:cNvCxnSpPr>
          <p:nvPr/>
        </p:nvCxnSpPr>
        <p:spPr>
          <a:xfrm>
            <a:off x="2086545" y="3752166"/>
            <a:ext cx="1807346" cy="556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51">
            <a:extLst>
              <a:ext uri="{FF2B5EF4-FFF2-40B4-BE49-F238E27FC236}">
                <a16:creationId xmlns:a16="http://schemas.microsoft.com/office/drawing/2014/main" id="{ABBFB315-A553-482F-966A-3CB2F57CF61D}"/>
              </a:ext>
            </a:extLst>
          </p:cNvPr>
          <p:cNvCxnSpPr>
            <a:cxnSpLocks/>
          </p:cNvCxnSpPr>
          <p:nvPr/>
        </p:nvCxnSpPr>
        <p:spPr>
          <a:xfrm flipV="1">
            <a:off x="2555776" y="4519758"/>
            <a:ext cx="686761" cy="11658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51">
            <a:extLst>
              <a:ext uri="{FF2B5EF4-FFF2-40B4-BE49-F238E27FC236}">
                <a16:creationId xmlns:a16="http://schemas.microsoft.com/office/drawing/2014/main" id="{ABBFB315-A553-482F-966A-3CB2F57CF61D}"/>
              </a:ext>
            </a:extLst>
          </p:cNvPr>
          <p:cNvCxnSpPr>
            <a:cxnSpLocks/>
            <a:stCxn id="8" idx="0"/>
          </p:cNvCxnSpPr>
          <p:nvPr/>
        </p:nvCxnSpPr>
        <p:spPr>
          <a:xfrm flipH="1" flipV="1">
            <a:off x="5252991" y="3212976"/>
            <a:ext cx="925023" cy="18722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51">
            <a:extLst>
              <a:ext uri="{FF2B5EF4-FFF2-40B4-BE49-F238E27FC236}">
                <a16:creationId xmlns:a16="http://schemas.microsoft.com/office/drawing/2014/main" id="{ABBFB315-A553-482F-966A-3CB2F57CF61D}"/>
              </a:ext>
            </a:extLst>
          </p:cNvPr>
          <p:cNvCxnSpPr>
            <a:cxnSpLocks/>
          </p:cNvCxnSpPr>
          <p:nvPr/>
        </p:nvCxnSpPr>
        <p:spPr>
          <a:xfrm flipH="1" flipV="1">
            <a:off x="7367922" y="4360324"/>
            <a:ext cx="775978" cy="10941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0731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defRPr/>
            </a:pPr>
            <a:r>
              <a:rPr lang="es-ES"/>
              <a:t>TIPOS DE CARROCERIA</a:t>
            </a:r>
          </a:p>
        </p:txBody>
      </p:sp>
      <p:sp>
        <p:nvSpPr>
          <p:cNvPr id="9219" name="Rectangle 3"/>
          <p:cNvSpPr>
            <a:spLocks noGrp="1" noChangeArrowheads="1"/>
          </p:cNvSpPr>
          <p:nvPr>
            <p:ph type="body" idx="1"/>
          </p:nvPr>
        </p:nvSpPr>
        <p:spPr/>
        <p:txBody>
          <a:bodyPr/>
          <a:lstStyle/>
          <a:p>
            <a:pPr marL="609600" indent="-609600" eaLnBrk="1" hangingPunct="1">
              <a:buFont typeface="Wingdings" pitchFamily="2" charset="2"/>
              <a:buAutoNum type="arabicPeriod"/>
              <a:defRPr/>
            </a:pPr>
            <a:r>
              <a:rPr lang="es-ES" sz="4400" b="1" dirty="0"/>
              <a:t>Carrocería y chasis independiente.</a:t>
            </a:r>
          </a:p>
          <a:p>
            <a:pPr marL="609600" indent="-609600" eaLnBrk="1" hangingPunct="1">
              <a:buFont typeface="Wingdings" pitchFamily="2" charset="2"/>
              <a:buAutoNum type="arabicPeriod"/>
              <a:defRPr/>
            </a:pPr>
            <a:r>
              <a:rPr lang="es-ES" sz="4400" b="1" dirty="0"/>
              <a:t>Carrocería con plataforma-chasis.</a:t>
            </a:r>
          </a:p>
          <a:p>
            <a:pPr marL="609600" indent="-609600" eaLnBrk="1" hangingPunct="1">
              <a:buFont typeface="Wingdings" pitchFamily="2" charset="2"/>
              <a:buAutoNum type="arabicPeriod"/>
              <a:defRPr/>
            </a:pPr>
            <a:r>
              <a:rPr lang="es-ES" sz="4400" b="1" dirty="0"/>
              <a:t>Carrocería </a:t>
            </a:r>
            <a:r>
              <a:rPr lang="es-ES" sz="4400" b="1" dirty="0" err="1"/>
              <a:t>autoportante</a:t>
            </a:r>
            <a:r>
              <a:rPr lang="es-ES" sz="4400" b="1" dirty="0"/>
              <a:t> o monocasco.</a:t>
            </a:r>
          </a:p>
          <a:p>
            <a:pPr marL="609600" indent="-609600" eaLnBrk="1" hangingPunct="1">
              <a:defRPr/>
            </a:pPr>
            <a:endParaRPr lang="es-ES" sz="4400" b="1" dirty="0"/>
          </a:p>
        </p:txBody>
      </p:sp>
    </p:spTree>
    <p:extLst>
      <p:ext uri="{BB962C8B-B14F-4D97-AF65-F5344CB8AC3E}">
        <p14:creationId xmlns:p14="http://schemas.microsoft.com/office/powerpoint/2010/main" val="3081401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lstStyle/>
          <a:p>
            <a:pPr eaLnBrk="1" hangingPunct="1">
              <a:defRPr/>
            </a:pPr>
            <a:r>
              <a:rPr lang="es-ES" u="sng"/>
              <a:t>Estructura de la carrocería</a:t>
            </a:r>
          </a:p>
        </p:txBody>
      </p:sp>
      <p:sp>
        <p:nvSpPr>
          <p:cNvPr id="32771" name="Rectangle 3"/>
          <p:cNvSpPr>
            <a:spLocks noGrp="1" noChangeArrowheads="1"/>
          </p:cNvSpPr>
          <p:nvPr>
            <p:ph type="body" idx="1"/>
          </p:nvPr>
        </p:nvSpPr>
        <p:spPr>
          <a:xfrm>
            <a:off x="468313" y="1628775"/>
            <a:ext cx="8229600" cy="4525963"/>
          </a:xfrm>
        </p:spPr>
        <p:txBody>
          <a:bodyPr/>
          <a:lstStyle/>
          <a:p>
            <a:pPr eaLnBrk="1" hangingPunct="1">
              <a:buFont typeface="Wingdings" pitchFamily="2" charset="2"/>
              <a:buNone/>
              <a:defRPr/>
            </a:pPr>
            <a:r>
              <a:rPr lang="es-ES" dirty="0"/>
              <a:t> Se puede establecer cuatro conjuntos estructurales:</a:t>
            </a:r>
          </a:p>
          <a:p>
            <a:pPr lvl="1" eaLnBrk="1" hangingPunct="1">
              <a:defRPr/>
            </a:pPr>
            <a:r>
              <a:rPr lang="es-ES" sz="4000" b="1" dirty="0"/>
              <a:t>Paneles exteriores-</a:t>
            </a:r>
          </a:p>
          <a:p>
            <a:pPr lvl="1" eaLnBrk="1" hangingPunct="1">
              <a:defRPr/>
            </a:pPr>
            <a:r>
              <a:rPr lang="es-ES" sz="4000" b="1" dirty="0"/>
              <a:t>Parante  delantero.</a:t>
            </a:r>
          </a:p>
          <a:p>
            <a:pPr lvl="1" eaLnBrk="1" hangingPunct="1">
              <a:defRPr/>
            </a:pPr>
            <a:r>
              <a:rPr lang="es-ES" sz="4000" b="1" dirty="0"/>
              <a:t>Parantes  central y trasero.</a:t>
            </a:r>
          </a:p>
          <a:p>
            <a:pPr lvl="1" eaLnBrk="1" hangingPunct="1">
              <a:defRPr/>
            </a:pPr>
            <a:r>
              <a:rPr lang="es-ES" sz="4000" b="1" dirty="0"/>
              <a:t>Armazón del piso.</a:t>
            </a:r>
          </a:p>
        </p:txBody>
      </p:sp>
    </p:spTree>
    <p:extLst>
      <p:ext uri="{BB962C8B-B14F-4D97-AF65-F5344CB8AC3E}">
        <p14:creationId xmlns:p14="http://schemas.microsoft.com/office/powerpoint/2010/main" val="2552175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lstStyle/>
          <a:p>
            <a:pPr eaLnBrk="1" hangingPunct="1">
              <a:defRPr/>
            </a:pPr>
            <a:r>
              <a:rPr lang="es-ES"/>
              <a:t>Paneles exteriores</a:t>
            </a:r>
          </a:p>
        </p:txBody>
      </p:sp>
      <p:sp>
        <p:nvSpPr>
          <p:cNvPr id="33796" name="Rectangle 4"/>
          <p:cNvSpPr>
            <a:spLocks noGrp="1" noChangeArrowheads="1"/>
          </p:cNvSpPr>
          <p:nvPr>
            <p:ph type="body" idx="1"/>
          </p:nvPr>
        </p:nvSpPr>
        <p:spPr/>
        <p:txBody>
          <a:bodyPr>
            <a:normAutofit lnSpcReduction="10000"/>
          </a:bodyPr>
          <a:lstStyle/>
          <a:p>
            <a:pPr eaLnBrk="1" hangingPunct="1">
              <a:buFont typeface="Symbol" pitchFamily="18" charset="2"/>
              <a:buChar char=""/>
              <a:defRPr/>
            </a:pPr>
            <a:r>
              <a:rPr lang="es-ES" sz="4000" b="1" u="sng" dirty="0"/>
              <a:t>Los Guardabarros</a:t>
            </a:r>
            <a:r>
              <a:rPr lang="es-ES" sz="4000" b="1" dirty="0"/>
              <a:t>.</a:t>
            </a:r>
            <a:r>
              <a:rPr lang="es-ES" b="1" dirty="0"/>
              <a:t> </a:t>
            </a:r>
            <a:r>
              <a:rPr lang="es-ES" sz="3600" dirty="0"/>
              <a:t>Son piezas de cerramiento lateral del vano motor (delanteros) o baúl  (traseros). En algunos casos los guardabarros traseros llegan hasta el techo, siendo por tanto, revestimientos exteriores de los parantes traseros.</a:t>
            </a:r>
          </a:p>
        </p:txBody>
      </p:sp>
    </p:spTree>
    <p:extLst>
      <p:ext uri="{BB962C8B-B14F-4D97-AF65-F5344CB8AC3E}">
        <p14:creationId xmlns:p14="http://schemas.microsoft.com/office/powerpoint/2010/main" val="1147984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pPr eaLnBrk="1" hangingPunct="1">
              <a:defRPr/>
            </a:pPr>
            <a:endParaRPr lang="es-ES"/>
          </a:p>
        </p:txBody>
      </p:sp>
      <p:sp>
        <p:nvSpPr>
          <p:cNvPr id="34819" name="Rectangle 3"/>
          <p:cNvSpPr>
            <a:spLocks noGrp="1" noChangeArrowheads="1"/>
          </p:cNvSpPr>
          <p:nvPr>
            <p:ph type="body" idx="1"/>
          </p:nvPr>
        </p:nvSpPr>
        <p:spPr/>
        <p:txBody>
          <a:bodyPr>
            <a:normAutofit fontScale="92500"/>
          </a:bodyPr>
          <a:lstStyle/>
          <a:p>
            <a:pPr eaLnBrk="1" hangingPunct="1">
              <a:lnSpc>
                <a:spcPct val="90000"/>
              </a:lnSpc>
              <a:buFont typeface="Symbol" pitchFamily="18" charset="2"/>
              <a:buChar char=""/>
              <a:defRPr/>
            </a:pPr>
            <a:r>
              <a:rPr lang="es-ES" sz="4000" b="1" u="sng" dirty="0"/>
              <a:t>Puertas.</a:t>
            </a:r>
            <a:r>
              <a:rPr lang="es-ES" dirty="0"/>
              <a:t> </a:t>
            </a:r>
            <a:r>
              <a:rPr lang="es-ES" sz="3600" dirty="0"/>
              <a:t>Son los elementos que cierran el habitáculo de la carrocería, aportándole rigidez. Están formadas por un bastidor sobre el que se fija un revestimiento exterior. En materia de seguridad pasiva, incorporan una serie de refuerzos para evitar la intrusión de las mismas contra los pasajeros.</a:t>
            </a:r>
          </a:p>
          <a:p>
            <a:pPr eaLnBrk="1" hangingPunct="1">
              <a:lnSpc>
                <a:spcPct val="90000"/>
              </a:lnSpc>
              <a:defRPr/>
            </a:pPr>
            <a:endParaRPr lang="es-ES" sz="3600" dirty="0"/>
          </a:p>
        </p:txBody>
      </p:sp>
    </p:spTree>
    <p:extLst>
      <p:ext uri="{BB962C8B-B14F-4D97-AF65-F5344CB8AC3E}">
        <p14:creationId xmlns:p14="http://schemas.microsoft.com/office/powerpoint/2010/main" val="37737353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p:txBody>
          <a:bodyPr/>
          <a:lstStyle/>
          <a:p>
            <a:pPr eaLnBrk="1" hangingPunct="1">
              <a:defRPr/>
            </a:pPr>
            <a:endParaRPr lang="es-ES"/>
          </a:p>
        </p:txBody>
      </p:sp>
      <p:sp>
        <p:nvSpPr>
          <p:cNvPr id="35844" name="Rectangle 4"/>
          <p:cNvSpPr>
            <a:spLocks noGrp="1" noChangeArrowheads="1"/>
          </p:cNvSpPr>
          <p:nvPr>
            <p:ph type="body" idx="1"/>
          </p:nvPr>
        </p:nvSpPr>
        <p:spPr/>
        <p:txBody>
          <a:bodyPr/>
          <a:lstStyle/>
          <a:p>
            <a:pPr eaLnBrk="1" hangingPunct="1">
              <a:defRPr/>
            </a:pPr>
            <a:r>
              <a:rPr lang="es-ES" sz="4000" b="1" u="sng"/>
              <a:t>Frente delantero o paragolpe delantero</a:t>
            </a:r>
            <a:r>
              <a:rPr lang="es-ES" b="1" u="sng"/>
              <a:t>.</a:t>
            </a:r>
            <a:r>
              <a:rPr lang="es-ES"/>
              <a:t> </a:t>
            </a:r>
            <a:r>
              <a:rPr lang="es-ES" sz="3600"/>
              <a:t>Este elemento consiste en una pieza transversal, que refuerza y une entre sí las aletas delanteras. Dispone de una serie de huecos para permitir el paso de aire al vano motor.</a:t>
            </a:r>
          </a:p>
        </p:txBody>
      </p:sp>
    </p:spTree>
    <p:extLst>
      <p:ext uri="{BB962C8B-B14F-4D97-AF65-F5344CB8AC3E}">
        <p14:creationId xmlns:p14="http://schemas.microsoft.com/office/powerpoint/2010/main" val="37210417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p:txBody>
          <a:bodyPr/>
          <a:lstStyle/>
          <a:p>
            <a:pPr eaLnBrk="1" hangingPunct="1">
              <a:defRPr/>
            </a:pPr>
            <a:endParaRPr lang="es-ES"/>
          </a:p>
        </p:txBody>
      </p:sp>
      <p:sp>
        <p:nvSpPr>
          <p:cNvPr id="36867" name="Rectangle 3"/>
          <p:cNvSpPr>
            <a:spLocks noGrp="1" noChangeArrowheads="1"/>
          </p:cNvSpPr>
          <p:nvPr>
            <p:ph type="body" idx="1"/>
          </p:nvPr>
        </p:nvSpPr>
        <p:spPr/>
        <p:txBody>
          <a:bodyPr>
            <a:normAutofit lnSpcReduction="10000"/>
          </a:bodyPr>
          <a:lstStyle/>
          <a:p>
            <a:pPr eaLnBrk="1" hangingPunct="1">
              <a:buFont typeface="Symbol" pitchFamily="18" charset="2"/>
              <a:buChar char=""/>
              <a:defRPr/>
            </a:pPr>
            <a:r>
              <a:rPr lang="es-ES" sz="4400" b="1" u="sng" dirty="0"/>
              <a:t>Capo</a:t>
            </a:r>
            <a:r>
              <a:rPr lang="es-ES" b="1" dirty="0"/>
              <a:t>.</a:t>
            </a:r>
            <a:r>
              <a:rPr lang="es-ES" dirty="0"/>
              <a:t> </a:t>
            </a:r>
            <a:r>
              <a:rPr lang="es-ES" sz="3600" dirty="0"/>
              <a:t>Forma el cerramiento superior o tapa del vano motor y dispone de una estructura especial para conseguir un plegamiento predeterminado en caso de impacto, de tal manera que su deformación no afecte al habitáculo de pasajeros.</a:t>
            </a:r>
          </a:p>
          <a:p>
            <a:pPr eaLnBrk="1" hangingPunct="1">
              <a:defRPr/>
            </a:pPr>
            <a:endParaRPr lang="es-ES" sz="3600" dirty="0"/>
          </a:p>
        </p:txBody>
      </p:sp>
    </p:spTree>
    <p:extLst>
      <p:ext uri="{BB962C8B-B14F-4D97-AF65-F5344CB8AC3E}">
        <p14:creationId xmlns:p14="http://schemas.microsoft.com/office/powerpoint/2010/main" val="36894218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p:txBody>
          <a:bodyPr/>
          <a:lstStyle/>
          <a:p>
            <a:pPr eaLnBrk="1" hangingPunct="1">
              <a:defRPr/>
            </a:pPr>
            <a:endParaRPr lang="es-ES"/>
          </a:p>
        </p:txBody>
      </p:sp>
      <p:sp>
        <p:nvSpPr>
          <p:cNvPr id="37892" name="Rectangle 4"/>
          <p:cNvSpPr>
            <a:spLocks noGrp="1" noChangeArrowheads="1"/>
          </p:cNvSpPr>
          <p:nvPr>
            <p:ph type="body" idx="1"/>
          </p:nvPr>
        </p:nvSpPr>
        <p:spPr/>
        <p:txBody>
          <a:bodyPr/>
          <a:lstStyle/>
          <a:p>
            <a:pPr eaLnBrk="1" hangingPunct="1">
              <a:buFont typeface="Symbol" pitchFamily="18" charset="2"/>
              <a:buChar char=""/>
              <a:defRPr/>
            </a:pPr>
            <a:r>
              <a:rPr lang="es-ES" sz="4000" b="1" u="sng" dirty="0"/>
              <a:t>Techo</a:t>
            </a:r>
            <a:r>
              <a:rPr lang="es-ES" sz="4000" b="1" dirty="0"/>
              <a:t>.</a:t>
            </a:r>
            <a:r>
              <a:rPr lang="es-ES" dirty="0"/>
              <a:t> </a:t>
            </a:r>
            <a:r>
              <a:rPr lang="es-ES" sz="3600" dirty="0"/>
              <a:t>Es una pieza de gran superficie que se apoya en los parantes  de la caja y sobre los marcos del parabrisas y de luneta trasera, proporcionando una gran rigidez al habitáculo.</a:t>
            </a:r>
          </a:p>
          <a:p>
            <a:pPr marL="109728" indent="0" eaLnBrk="1" hangingPunct="1">
              <a:buNone/>
              <a:defRPr/>
            </a:pPr>
            <a:endParaRPr lang="es-ES" sz="3600" dirty="0"/>
          </a:p>
        </p:txBody>
      </p:sp>
    </p:spTree>
    <p:extLst>
      <p:ext uri="{BB962C8B-B14F-4D97-AF65-F5344CB8AC3E}">
        <p14:creationId xmlns:p14="http://schemas.microsoft.com/office/powerpoint/2010/main" val="27213037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eaLnBrk="1" hangingPunct="1">
              <a:defRPr/>
            </a:pPr>
            <a:endParaRPr lang="es-ES"/>
          </a:p>
        </p:txBody>
      </p:sp>
      <p:sp>
        <p:nvSpPr>
          <p:cNvPr id="38915" name="Rectangle 3"/>
          <p:cNvSpPr>
            <a:spLocks noGrp="1" noChangeArrowheads="1"/>
          </p:cNvSpPr>
          <p:nvPr>
            <p:ph type="body" idx="1"/>
          </p:nvPr>
        </p:nvSpPr>
        <p:spPr/>
        <p:txBody>
          <a:bodyPr/>
          <a:lstStyle/>
          <a:p>
            <a:pPr eaLnBrk="1" hangingPunct="1">
              <a:defRPr/>
            </a:pPr>
            <a:r>
              <a:rPr lang="es-ES" sz="4000" b="1" u="sng"/>
              <a:t>Panel trasero</a:t>
            </a:r>
            <a:r>
              <a:rPr lang="es-ES" sz="4000" b="1"/>
              <a:t>.</a:t>
            </a:r>
            <a:r>
              <a:rPr lang="es-ES"/>
              <a:t> </a:t>
            </a:r>
            <a:r>
              <a:rPr lang="es-ES" sz="3600"/>
              <a:t>Es el revestimiento transversal que forma la parte trasera de la carrocería, y une entre si las aletas y el armazón trasero.</a:t>
            </a:r>
          </a:p>
        </p:txBody>
      </p:sp>
    </p:spTree>
    <p:extLst>
      <p:ext uri="{BB962C8B-B14F-4D97-AF65-F5344CB8AC3E}">
        <p14:creationId xmlns:p14="http://schemas.microsoft.com/office/powerpoint/2010/main" val="1322181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defRPr/>
            </a:pPr>
            <a:endParaRPr lang="es-ES"/>
          </a:p>
        </p:txBody>
      </p:sp>
      <p:sp>
        <p:nvSpPr>
          <p:cNvPr id="39940" name="Rectangle 4"/>
          <p:cNvSpPr>
            <a:spLocks noGrp="1" noChangeArrowheads="1"/>
          </p:cNvSpPr>
          <p:nvPr>
            <p:ph type="body" idx="1"/>
          </p:nvPr>
        </p:nvSpPr>
        <p:spPr/>
        <p:txBody>
          <a:bodyPr/>
          <a:lstStyle/>
          <a:p>
            <a:pPr eaLnBrk="1" hangingPunct="1">
              <a:defRPr/>
            </a:pPr>
            <a:r>
              <a:rPr lang="es-ES" sz="4000" b="1" u="sng"/>
              <a:t>Portón trasero o tapa de maletero</a:t>
            </a:r>
            <a:r>
              <a:rPr lang="es-ES" b="1"/>
              <a:t> </a:t>
            </a:r>
            <a:r>
              <a:rPr lang="es-ES" sz="3600"/>
              <a:t>Forma el cerramiento del maletero o baúl. al igual que el capó. Asimismo, dispone, de una estructura similar a este.</a:t>
            </a:r>
          </a:p>
        </p:txBody>
      </p:sp>
    </p:spTree>
    <p:extLst>
      <p:ext uri="{BB962C8B-B14F-4D97-AF65-F5344CB8AC3E}">
        <p14:creationId xmlns:p14="http://schemas.microsoft.com/office/powerpoint/2010/main" val="29063965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pPr eaLnBrk="1" hangingPunct="1">
              <a:defRPr/>
            </a:pPr>
            <a:endParaRPr lang="es-ES" dirty="0"/>
          </a:p>
        </p:txBody>
      </p:sp>
      <p:sp>
        <p:nvSpPr>
          <p:cNvPr id="40963" name="Rectangle 3"/>
          <p:cNvSpPr>
            <a:spLocks noGrp="1" noChangeArrowheads="1"/>
          </p:cNvSpPr>
          <p:nvPr>
            <p:ph type="body" idx="1"/>
          </p:nvPr>
        </p:nvSpPr>
        <p:spPr/>
        <p:txBody>
          <a:bodyPr>
            <a:normAutofit fontScale="92500" lnSpcReduction="10000"/>
          </a:bodyPr>
          <a:lstStyle/>
          <a:p>
            <a:pPr eaLnBrk="1" hangingPunct="1">
              <a:lnSpc>
                <a:spcPct val="90000"/>
              </a:lnSpc>
              <a:buFont typeface="Symbol" pitchFamily="18" charset="2"/>
              <a:buChar char=""/>
              <a:defRPr/>
            </a:pPr>
            <a:r>
              <a:rPr lang="es-ES" sz="4000" b="1" u="sng" dirty="0"/>
              <a:t>Parabrisas </a:t>
            </a:r>
            <a:r>
              <a:rPr lang="es-ES" b="1" dirty="0"/>
              <a:t>.</a:t>
            </a:r>
            <a:r>
              <a:rPr lang="es-ES" dirty="0"/>
              <a:t> </a:t>
            </a:r>
            <a:r>
              <a:rPr lang="es-ES" sz="3600" dirty="0"/>
              <a:t>Aunque no es una pieza metálica, puede considerarse como pieza de la carrocería. Se trata de una pieza fabricada con vidrio laminado para evitar su rotura en pequeños trozos. El hecho de ir unida a la carrocería mediante adhesivos estructurales, hace que aporte a la misma un grado de rigidez importante.</a:t>
            </a:r>
          </a:p>
          <a:p>
            <a:pPr eaLnBrk="1" hangingPunct="1">
              <a:lnSpc>
                <a:spcPct val="90000"/>
              </a:lnSpc>
              <a:defRPr/>
            </a:pPr>
            <a:endParaRPr lang="es-ES" sz="3600" dirty="0"/>
          </a:p>
        </p:txBody>
      </p:sp>
    </p:spTree>
    <p:extLst>
      <p:ext uri="{BB962C8B-B14F-4D97-AF65-F5344CB8AC3E}">
        <p14:creationId xmlns:p14="http://schemas.microsoft.com/office/powerpoint/2010/main" val="35759115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pPr eaLnBrk="1" hangingPunct="1">
              <a:defRPr/>
            </a:pPr>
            <a:r>
              <a:rPr lang="es-ES"/>
              <a:t>Armazón  delantero</a:t>
            </a:r>
          </a:p>
        </p:txBody>
      </p:sp>
      <p:sp>
        <p:nvSpPr>
          <p:cNvPr id="41987" name="Rectangle 3"/>
          <p:cNvSpPr>
            <a:spLocks noGrp="1" noChangeArrowheads="1"/>
          </p:cNvSpPr>
          <p:nvPr>
            <p:ph type="body" idx="1"/>
          </p:nvPr>
        </p:nvSpPr>
        <p:spPr/>
        <p:txBody>
          <a:bodyPr/>
          <a:lstStyle/>
          <a:p>
            <a:pPr eaLnBrk="1" hangingPunct="1">
              <a:defRPr/>
            </a:pPr>
            <a:r>
              <a:rPr lang="es-ES" b="1" dirty="0"/>
              <a:t>Las piezas que se integran dentro de este conjunto están muy reforzadas, ya que sustentan un gran numero de piezas  mecánicas  y eléctricas: motor, caja de cambios, suspensiones, dirección, refrigeración, baterías, faros, etc. Esta constituido por:</a:t>
            </a:r>
          </a:p>
        </p:txBody>
      </p:sp>
    </p:spTree>
    <p:extLst>
      <p:ext uri="{BB962C8B-B14F-4D97-AF65-F5344CB8AC3E}">
        <p14:creationId xmlns:p14="http://schemas.microsoft.com/office/powerpoint/2010/main" val="1549643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468313" y="0"/>
            <a:ext cx="8229600" cy="1143000"/>
          </a:xfrm>
        </p:spPr>
        <p:txBody>
          <a:bodyPr>
            <a:normAutofit/>
          </a:bodyPr>
          <a:lstStyle/>
          <a:p>
            <a:pPr eaLnBrk="1" hangingPunct="1">
              <a:defRPr/>
            </a:pPr>
            <a:r>
              <a:rPr lang="es-ES" sz="3200" dirty="0"/>
              <a:t>Carrocería y Chasis independiente</a:t>
            </a:r>
          </a:p>
        </p:txBody>
      </p:sp>
      <p:sp>
        <p:nvSpPr>
          <p:cNvPr id="10243" name="Rectangle 3"/>
          <p:cNvSpPr>
            <a:spLocks noGrp="1" noChangeArrowheads="1"/>
          </p:cNvSpPr>
          <p:nvPr>
            <p:ph type="body" idx="1"/>
          </p:nvPr>
        </p:nvSpPr>
        <p:spPr>
          <a:xfrm>
            <a:off x="457200" y="981075"/>
            <a:ext cx="8229600" cy="5145088"/>
          </a:xfrm>
        </p:spPr>
        <p:txBody>
          <a:bodyPr>
            <a:normAutofit/>
          </a:bodyPr>
          <a:lstStyle/>
          <a:p>
            <a:pPr algn="just" eaLnBrk="1" hangingPunct="1">
              <a:defRPr/>
            </a:pPr>
            <a:r>
              <a:rPr lang="es-ES" sz="3200" b="1" dirty="0"/>
              <a:t>Este sistema es el mas antiguo de los utilizados en el automóvil y en la actualidad solo se aplica en la construcción de vehículos industriales (camiones, autocares, etc.), en vehículos todo terreno y en automóviles con carrocería de fibra. La configuración básica, esta constituida por la unión de dos estructuras distintas: el bastidor y la carrocería</a:t>
            </a:r>
          </a:p>
        </p:txBody>
      </p:sp>
    </p:spTree>
    <p:extLst>
      <p:ext uri="{BB962C8B-B14F-4D97-AF65-F5344CB8AC3E}">
        <p14:creationId xmlns:p14="http://schemas.microsoft.com/office/powerpoint/2010/main" val="603984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p:txBody>
          <a:bodyPr/>
          <a:lstStyle/>
          <a:p>
            <a:pPr eaLnBrk="1" hangingPunct="1">
              <a:defRPr/>
            </a:pPr>
            <a:endParaRPr lang="es-ES"/>
          </a:p>
        </p:txBody>
      </p:sp>
      <p:sp>
        <p:nvSpPr>
          <p:cNvPr id="43011" name="Rectangle 3"/>
          <p:cNvSpPr>
            <a:spLocks noGrp="1" noChangeArrowheads="1"/>
          </p:cNvSpPr>
          <p:nvPr>
            <p:ph type="body" idx="1"/>
          </p:nvPr>
        </p:nvSpPr>
        <p:spPr/>
        <p:txBody>
          <a:bodyPr>
            <a:normAutofit lnSpcReduction="10000"/>
          </a:bodyPr>
          <a:lstStyle/>
          <a:p>
            <a:pPr eaLnBrk="1" hangingPunct="1">
              <a:lnSpc>
                <a:spcPct val="80000"/>
              </a:lnSpc>
              <a:defRPr/>
            </a:pPr>
            <a:r>
              <a:rPr lang="es-ES" sz="4000" b="1" u="sng"/>
              <a:t>Largueros.</a:t>
            </a:r>
            <a:r>
              <a:rPr lang="es-ES" sz="2800"/>
              <a:t> </a:t>
            </a:r>
            <a:r>
              <a:rPr lang="es-ES"/>
              <a:t>Son elementos longitudinales muy robustos. Los delanteros, habitualmente, sirven de sustentación al grupo motopropulsor, aportando gran rigidez al vano motor.</a:t>
            </a:r>
          </a:p>
          <a:p>
            <a:pPr eaLnBrk="1" hangingPunct="1">
              <a:lnSpc>
                <a:spcPct val="80000"/>
              </a:lnSpc>
              <a:defRPr/>
            </a:pPr>
            <a:r>
              <a:rPr lang="es-ES" sz="4000" b="1" u="sng"/>
              <a:t>Revestimiento inferior del parabrisas</a:t>
            </a:r>
            <a:r>
              <a:rPr lang="es-ES" sz="2800" b="1" u="sng"/>
              <a:t>.</a:t>
            </a:r>
            <a:r>
              <a:rPr lang="es-ES" sz="2800"/>
              <a:t> </a:t>
            </a:r>
            <a:r>
              <a:rPr lang="es-ES"/>
              <a:t>Su función es dar gran rigidez a la parte baja del revestimiento frontal del parabrisas. Dispone de unos conductos de circulación del aire para la alimentación del sistema de climatización del vehiculo.</a:t>
            </a:r>
          </a:p>
          <a:p>
            <a:pPr eaLnBrk="1" hangingPunct="1">
              <a:lnSpc>
                <a:spcPct val="80000"/>
              </a:lnSpc>
              <a:defRPr/>
            </a:pPr>
            <a:endParaRPr lang="es-ES"/>
          </a:p>
        </p:txBody>
      </p:sp>
    </p:spTree>
    <p:extLst>
      <p:ext uri="{BB962C8B-B14F-4D97-AF65-F5344CB8AC3E}">
        <p14:creationId xmlns:p14="http://schemas.microsoft.com/office/powerpoint/2010/main" val="35545840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body" idx="1"/>
          </p:nvPr>
        </p:nvSpPr>
        <p:spPr/>
        <p:txBody>
          <a:bodyPr/>
          <a:lstStyle/>
          <a:p>
            <a:pPr eaLnBrk="1" hangingPunct="1">
              <a:defRPr/>
            </a:pPr>
            <a:r>
              <a:rPr lang="es-ES" sz="4000" b="1" u="sng" dirty="0"/>
              <a:t>Tablero </a:t>
            </a:r>
            <a:r>
              <a:rPr lang="es-ES" sz="4000" b="1" dirty="0"/>
              <a:t>.</a:t>
            </a:r>
            <a:r>
              <a:rPr lang="es-ES" dirty="0"/>
              <a:t> Constituye el cerramiento de la parte delantera del habitáculo, que lo separa del vano motor. También se lo denomina tablero. </a:t>
            </a:r>
          </a:p>
          <a:p>
            <a:pPr eaLnBrk="1" hangingPunct="1">
              <a:defRPr/>
            </a:pPr>
            <a:r>
              <a:rPr lang="es-ES" sz="4000" b="1" u="sng" dirty="0"/>
              <a:t>Pasa ruedas delantero</a:t>
            </a:r>
            <a:r>
              <a:rPr lang="es-ES" b="1" dirty="0"/>
              <a:t>.</a:t>
            </a:r>
            <a:r>
              <a:rPr lang="es-ES" dirty="0"/>
              <a:t> Son piezas que se utilizan como cerramiento de la zona prevista para el libre movimiento de las ruedas y el desplazamiento del conjunto de la suspensión.</a:t>
            </a:r>
          </a:p>
          <a:p>
            <a:pPr eaLnBrk="1" hangingPunct="1">
              <a:buFont typeface="Wingdings" pitchFamily="2" charset="2"/>
              <a:buNone/>
              <a:defRPr/>
            </a:pPr>
            <a:endParaRPr lang="es-ES" dirty="0"/>
          </a:p>
        </p:txBody>
      </p:sp>
    </p:spTree>
    <p:extLst>
      <p:ext uri="{BB962C8B-B14F-4D97-AF65-F5344CB8AC3E}">
        <p14:creationId xmlns:p14="http://schemas.microsoft.com/office/powerpoint/2010/main" val="1862194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eaLnBrk="1" hangingPunct="1">
              <a:defRPr/>
            </a:pPr>
            <a:r>
              <a:rPr lang="es-ES"/>
              <a:t>Armazón central y trasero</a:t>
            </a:r>
          </a:p>
        </p:txBody>
      </p:sp>
      <p:sp>
        <p:nvSpPr>
          <p:cNvPr id="45059" name="Rectangle 3"/>
          <p:cNvSpPr>
            <a:spLocks noGrp="1" noChangeArrowheads="1"/>
          </p:cNvSpPr>
          <p:nvPr>
            <p:ph type="body" idx="1"/>
          </p:nvPr>
        </p:nvSpPr>
        <p:spPr/>
        <p:txBody>
          <a:bodyPr/>
          <a:lstStyle/>
          <a:p>
            <a:pPr eaLnBrk="1" hangingPunct="1">
              <a:lnSpc>
                <a:spcPct val="90000"/>
              </a:lnSpc>
              <a:defRPr/>
            </a:pPr>
            <a:r>
              <a:rPr lang="es-ES" b="1" dirty="0"/>
              <a:t>Entre las piezas que constituyen estos conjuntos, la unión del piso con la estructura que encierra el habitáculo (formada por los parantes delanteros, parantes  laterales, parantes  del techo, etc.) forma un armazón que define la forma del habitáculo y actúa de elemento  de rigidez ; además, en caso de accidente garantiza  que se deforme de manera programada para  </a:t>
            </a:r>
            <a:r>
              <a:rPr lang="es-ES" b="1"/>
              <a:t>que proteja  </a:t>
            </a:r>
            <a:r>
              <a:rPr lang="es-ES" b="1" dirty="0"/>
              <a:t>a los ocupantes. </a:t>
            </a:r>
          </a:p>
        </p:txBody>
      </p:sp>
    </p:spTree>
    <p:extLst>
      <p:ext uri="{BB962C8B-B14F-4D97-AF65-F5344CB8AC3E}">
        <p14:creationId xmlns:p14="http://schemas.microsoft.com/office/powerpoint/2010/main" val="17142006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normAutofit fontScale="90000"/>
          </a:bodyPr>
          <a:lstStyle/>
          <a:p>
            <a:pPr eaLnBrk="1" hangingPunct="1">
              <a:defRPr/>
            </a:pPr>
            <a:r>
              <a:rPr lang="es-ES" sz="4000"/>
              <a:t>Los elementos más importantes de estos conjuntos son:</a:t>
            </a:r>
            <a:br>
              <a:rPr lang="es-ES" sz="4000"/>
            </a:br>
            <a:endParaRPr lang="es-ES" sz="4000"/>
          </a:p>
        </p:txBody>
      </p:sp>
      <p:sp>
        <p:nvSpPr>
          <p:cNvPr id="46083" name="Rectangle 3"/>
          <p:cNvSpPr>
            <a:spLocks noGrp="1" noChangeArrowheads="1"/>
          </p:cNvSpPr>
          <p:nvPr>
            <p:ph type="body" idx="1"/>
          </p:nvPr>
        </p:nvSpPr>
        <p:spPr/>
        <p:txBody>
          <a:bodyPr/>
          <a:lstStyle/>
          <a:p>
            <a:pPr eaLnBrk="1" hangingPunct="1">
              <a:buFont typeface="Symbol" pitchFamily="18" charset="2"/>
              <a:buChar char=""/>
              <a:defRPr/>
            </a:pPr>
            <a:r>
              <a:rPr lang="es-ES" b="1" u="sng" dirty="0"/>
              <a:t>Largueros</a:t>
            </a:r>
            <a:r>
              <a:rPr lang="es-ES" b="1" dirty="0"/>
              <a:t>. Son piezas longitudinales de chapa conformada en forma de viga que constituyen la base del soporte lateral de la caja. También se le da esta denominación a las piezas de refuerzo longitudinal del techo ( largueros de techo) que unen los parantes delanteros con los parantes traseros.</a:t>
            </a:r>
          </a:p>
          <a:p>
            <a:pPr eaLnBrk="1" hangingPunct="1">
              <a:defRPr/>
            </a:pPr>
            <a:endParaRPr lang="es-ES" b="1" dirty="0"/>
          </a:p>
        </p:txBody>
      </p:sp>
    </p:spTree>
    <p:extLst>
      <p:ext uri="{BB962C8B-B14F-4D97-AF65-F5344CB8AC3E}">
        <p14:creationId xmlns:p14="http://schemas.microsoft.com/office/powerpoint/2010/main" val="6180875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p:txBody>
          <a:bodyPr/>
          <a:lstStyle/>
          <a:p>
            <a:pPr eaLnBrk="1" hangingPunct="1">
              <a:defRPr/>
            </a:pPr>
            <a:endParaRPr lang="es-ES"/>
          </a:p>
        </p:txBody>
      </p:sp>
      <p:sp>
        <p:nvSpPr>
          <p:cNvPr id="47107" name="Rectangle 3"/>
          <p:cNvSpPr>
            <a:spLocks noGrp="1" noChangeArrowheads="1"/>
          </p:cNvSpPr>
          <p:nvPr>
            <p:ph type="body" idx="1"/>
          </p:nvPr>
        </p:nvSpPr>
        <p:spPr/>
        <p:txBody>
          <a:bodyPr/>
          <a:lstStyle/>
          <a:p>
            <a:pPr eaLnBrk="1" hangingPunct="1">
              <a:buFont typeface="Symbol" pitchFamily="18" charset="2"/>
              <a:buChar char=""/>
              <a:defRPr/>
            </a:pPr>
            <a:r>
              <a:rPr lang="es-ES" sz="4000" b="1" i="1" u="sng" dirty="0"/>
              <a:t>Travesaños .</a:t>
            </a:r>
            <a:r>
              <a:rPr lang="es-ES" b="1" dirty="0"/>
              <a:t> Se denominan así todos los elementos transversales en forma de viga de refuerzo, que se utilizan para aumentar la rigidez de los largueros. (tanto los laterales de la caja como los de techo).</a:t>
            </a:r>
          </a:p>
        </p:txBody>
      </p:sp>
    </p:spTree>
    <p:extLst>
      <p:ext uri="{BB962C8B-B14F-4D97-AF65-F5344CB8AC3E}">
        <p14:creationId xmlns:p14="http://schemas.microsoft.com/office/powerpoint/2010/main" val="1794680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pPr eaLnBrk="1" hangingPunct="1">
              <a:defRPr/>
            </a:pPr>
            <a:endParaRPr lang="es-ES"/>
          </a:p>
        </p:txBody>
      </p:sp>
      <p:sp>
        <p:nvSpPr>
          <p:cNvPr id="48131" name="Rectangle 3"/>
          <p:cNvSpPr>
            <a:spLocks noGrp="1" noChangeArrowheads="1"/>
          </p:cNvSpPr>
          <p:nvPr>
            <p:ph type="body" idx="1"/>
          </p:nvPr>
        </p:nvSpPr>
        <p:spPr/>
        <p:txBody>
          <a:bodyPr/>
          <a:lstStyle/>
          <a:p>
            <a:pPr eaLnBrk="1" hangingPunct="1">
              <a:defRPr/>
            </a:pPr>
            <a:r>
              <a:rPr lang="es-ES" sz="4000" b="1" u="sng" dirty="0"/>
              <a:t>Refuerzos</a:t>
            </a:r>
            <a:r>
              <a:rPr lang="es-ES" sz="4000" b="1" dirty="0"/>
              <a:t>.</a:t>
            </a:r>
            <a:r>
              <a:rPr lang="es-ES" b="1" dirty="0"/>
              <a:t> </a:t>
            </a:r>
            <a:r>
              <a:rPr lang="es-ES" dirty="0"/>
              <a:t>Son piezas de pequeño tamaño que sirven de refuerzo a otras con mayor importancia estructural.</a:t>
            </a:r>
          </a:p>
          <a:p>
            <a:pPr eaLnBrk="1" hangingPunct="1">
              <a:defRPr/>
            </a:pPr>
            <a:r>
              <a:rPr lang="es-ES" sz="4000" b="1" u="sng" dirty="0"/>
              <a:t>Parantes  </a:t>
            </a:r>
            <a:r>
              <a:rPr lang="es-ES" b="1" dirty="0"/>
              <a:t>(laterales y de techo).</a:t>
            </a:r>
            <a:r>
              <a:rPr lang="es-ES" dirty="0"/>
              <a:t> Son piezas o pilares verticales  que conectan el techo con la base de la carrocería.</a:t>
            </a:r>
          </a:p>
          <a:p>
            <a:pPr marL="109728" indent="0" eaLnBrk="1" hangingPunct="1">
              <a:buNone/>
              <a:defRPr/>
            </a:pPr>
            <a:r>
              <a:rPr lang="es-ES" dirty="0"/>
              <a:t>Soportes que unen el techo con la estructura del vehículo.-  </a:t>
            </a:r>
          </a:p>
          <a:p>
            <a:pPr eaLnBrk="1" hangingPunct="1">
              <a:defRPr/>
            </a:pPr>
            <a:endParaRPr lang="es-ES" dirty="0"/>
          </a:p>
        </p:txBody>
      </p:sp>
    </p:spTree>
    <p:extLst>
      <p:ext uri="{BB962C8B-B14F-4D97-AF65-F5344CB8AC3E}">
        <p14:creationId xmlns:p14="http://schemas.microsoft.com/office/powerpoint/2010/main" val="40455949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p:txBody>
          <a:bodyPr/>
          <a:lstStyle/>
          <a:p>
            <a:pPr eaLnBrk="1" hangingPunct="1">
              <a:defRPr/>
            </a:pPr>
            <a:endParaRPr lang="es-ES"/>
          </a:p>
        </p:txBody>
      </p:sp>
      <p:sp>
        <p:nvSpPr>
          <p:cNvPr id="49155" name="Rectangle 3"/>
          <p:cNvSpPr>
            <a:spLocks noGrp="1" noChangeArrowheads="1"/>
          </p:cNvSpPr>
          <p:nvPr>
            <p:ph type="body" idx="1"/>
          </p:nvPr>
        </p:nvSpPr>
        <p:spPr/>
        <p:txBody>
          <a:bodyPr/>
          <a:lstStyle/>
          <a:p>
            <a:pPr eaLnBrk="1" hangingPunct="1">
              <a:defRPr/>
            </a:pPr>
            <a:r>
              <a:rPr lang="es-ES" sz="4000" b="1" u="sng" dirty="0"/>
              <a:t>Pilares.</a:t>
            </a:r>
            <a:r>
              <a:rPr lang="es-ES" dirty="0"/>
              <a:t> Son piezas muy robustas reforzadas que constituyen, junto a los parantes , la estructura básica que le aporta rigidez al habitáculo.</a:t>
            </a:r>
          </a:p>
          <a:p>
            <a:pPr eaLnBrk="1" hangingPunct="1">
              <a:defRPr/>
            </a:pPr>
            <a:r>
              <a:rPr lang="es-ES" sz="4000" b="1" u="sng" dirty="0"/>
              <a:t>Cimbras.</a:t>
            </a:r>
            <a:r>
              <a:rPr lang="es-ES" b="1" dirty="0"/>
              <a:t> </a:t>
            </a:r>
            <a:r>
              <a:rPr lang="es-ES" dirty="0"/>
              <a:t>Son las piezas que forman la prolongación superior de los pilares, formando un arco que pasa por debajo del techo, y que aumenta la protección en caso de vuelco.</a:t>
            </a:r>
          </a:p>
          <a:p>
            <a:pPr eaLnBrk="1" hangingPunct="1">
              <a:defRPr/>
            </a:pPr>
            <a:endParaRPr lang="es-ES" dirty="0"/>
          </a:p>
        </p:txBody>
      </p:sp>
    </p:spTree>
    <p:extLst>
      <p:ext uri="{BB962C8B-B14F-4D97-AF65-F5344CB8AC3E}">
        <p14:creationId xmlns:p14="http://schemas.microsoft.com/office/powerpoint/2010/main" val="17498951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282820" y="1484784"/>
            <a:ext cx="8229600" cy="4525963"/>
          </a:xfrm>
        </p:spPr>
        <p:txBody>
          <a:bodyPr/>
          <a:lstStyle/>
          <a:p>
            <a:r>
              <a:rPr lang="es-ES" dirty="0"/>
              <a:t>Aumentan la protección del habitáculo en caso de vuelco  o impacto lateral.-</a:t>
            </a:r>
          </a:p>
          <a:p>
            <a:pPr marL="109728" indent="0">
              <a:buNone/>
            </a:pPr>
            <a:endParaRPr lang="es-ES" dirty="0"/>
          </a:p>
          <a:p>
            <a:r>
              <a:rPr lang="es-ES" dirty="0"/>
              <a:t>Proporciona mayor rigidez y resistencia para absorber y distribuir las fuerzas del impacto.-</a:t>
            </a:r>
          </a:p>
          <a:p>
            <a:pPr marL="109728" indent="0">
              <a:buNone/>
            </a:pPr>
            <a:endParaRPr lang="es-ES" dirty="0"/>
          </a:p>
          <a:p>
            <a:r>
              <a:rPr lang="es-ES" dirty="0"/>
              <a:t>Contribuyen a mantener la estructura del </a:t>
            </a:r>
          </a:p>
          <a:p>
            <a:pPr marL="109728" indent="0">
              <a:buNone/>
            </a:pPr>
            <a:r>
              <a:rPr lang="es-ES" dirty="0"/>
              <a:t>   vehículo protegiendo a los ocupantes.-  </a:t>
            </a:r>
          </a:p>
        </p:txBody>
      </p:sp>
      <p:sp>
        <p:nvSpPr>
          <p:cNvPr id="3" name="2 Título"/>
          <p:cNvSpPr>
            <a:spLocks noGrp="1"/>
          </p:cNvSpPr>
          <p:nvPr>
            <p:ph type="title"/>
          </p:nvPr>
        </p:nvSpPr>
        <p:spPr/>
        <p:txBody>
          <a:bodyPr/>
          <a:lstStyle/>
          <a:p>
            <a:r>
              <a:rPr lang="es-ES" dirty="0"/>
              <a:t>Las cimbras </a:t>
            </a:r>
          </a:p>
        </p:txBody>
      </p:sp>
    </p:spTree>
    <p:extLst>
      <p:ext uri="{BB962C8B-B14F-4D97-AF65-F5344CB8AC3E}">
        <p14:creationId xmlns:p14="http://schemas.microsoft.com/office/powerpoint/2010/main" val="20180064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lstStyle/>
          <a:p>
            <a:pPr eaLnBrk="1" hangingPunct="1">
              <a:defRPr/>
            </a:pPr>
            <a:endParaRPr lang="es-ES"/>
          </a:p>
        </p:txBody>
      </p:sp>
      <p:sp>
        <p:nvSpPr>
          <p:cNvPr id="50179" name="Rectangle 3"/>
          <p:cNvSpPr>
            <a:spLocks noGrp="1" noChangeArrowheads="1"/>
          </p:cNvSpPr>
          <p:nvPr>
            <p:ph type="body" idx="1"/>
          </p:nvPr>
        </p:nvSpPr>
        <p:spPr/>
        <p:txBody>
          <a:bodyPr/>
          <a:lstStyle/>
          <a:p>
            <a:pPr eaLnBrk="1" hangingPunct="1">
              <a:buFont typeface="Symbol" pitchFamily="18" charset="2"/>
              <a:buChar char=""/>
              <a:defRPr/>
            </a:pPr>
            <a:r>
              <a:rPr lang="es-ES" sz="4000" b="1" u="sng"/>
              <a:t>Estribos.</a:t>
            </a:r>
            <a:r>
              <a:rPr lang="es-ES"/>
              <a:t> Son piezas muy reforzadas que constituyen la base de apoyo de los pilares, en la parte baja de la caja. Habitualmente, van fijados mediante soldaduras a los laterales de la caja.</a:t>
            </a:r>
          </a:p>
        </p:txBody>
      </p:sp>
    </p:spTree>
    <p:extLst>
      <p:ext uri="{BB962C8B-B14F-4D97-AF65-F5344CB8AC3E}">
        <p14:creationId xmlns:p14="http://schemas.microsoft.com/office/powerpoint/2010/main" val="16815126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p:txBody>
          <a:bodyPr/>
          <a:lstStyle/>
          <a:p>
            <a:pPr eaLnBrk="1" hangingPunct="1">
              <a:buFont typeface="Symbol" pitchFamily="18" charset="2"/>
              <a:buChar char=""/>
              <a:defRPr/>
            </a:pPr>
            <a:r>
              <a:rPr lang="es-ES" sz="4000" b="1" u="sng"/>
              <a:t>Bandejas.</a:t>
            </a:r>
            <a:r>
              <a:rPr lang="es-ES" b="1"/>
              <a:t> </a:t>
            </a:r>
            <a:r>
              <a:rPr lang="es-ES"/>
              <a:t>Son paneles transversales de sujeción que, además de sustentar algunos elementos de la carrocería, mejoran la resistencia estructural.</a:t>
            </a:r>
          </a:p>
          <a:p>
            <a:pPr eaLnBrk="1" hangingPunct="1">
              <a:defRPr/>
            </a:pPr>
            <a:endParaRPr lang="es-ES"/>
          </a:p>
        </p:txBody>
      </p:sp>
    </p:spTree>
    <p:extLst>
      <p:ext uri="{BB962C8B-B14F-4D97-AF65-F5344CB8AC3E}">
        <p14:creationId xmlns:p14="http://schemas.microsoft.com/office/powerpoint/2010/main" val="3582173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pPr eaLnBrk="1" hangingPunct="1">
              <a:defRPr/>
            </a:pPr>
            <a:r>
              <a:rPr lang="es-ES"/>
              <a:t>Bastidor</a:t>
            </a:r>
          </a:p>
        </p:txBody>
      </p:sp>
      <p:sp>
        <p:nvSpPr>
          <p:cNvPr id="11267" name="Rectangle 3"/>
          <p:cNvSpPr>
            <a:spLocks noGrp="1" noChangeArrowheads="1"/>
          </p:cNvSpPr>
          <p:nvPr>
            <p:ph type="body" idx="1"/>
          </p:nvPr>
        </p:nvSpPr>
        <p:spPr/>
        <p:txBody>
          <a:bodyPr>
            <a:normAutofit lnSpcReduction="10000"/>
          </a:bodyPr>
          <a:lstStyle/>
          <a:p>
            <a:pPr eaLnBrk="1" hangingPunct="1">
              <a:defRPr/>
            </a:pPr>
            <a:r>
              <a:rPr lang="es-ES" sz="4000" b="1"/>
              <a:t>Es una estructura constituida por un armazón de vigas o largueros de acero a lo largo del vehiculo, unidas mediante travesaños soldados, atornillados o remachados, dispuestos transversalmente o diagonalmente. </a:t>
            </a:r>
          </a:p>
        </p:txBody>
      </p:sp>
    </p:spTree>
    <p:extLst>
      <p:ext uri="{BB962C8B-B14F-4D97-AF65-F5344CB8AC3E}">
        <p14:creationId xmlns:p14="http://schemas.microsoft.com/office/powerpoint/2010/main" val="17700325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p:txBody>
          <a:bodyPr/>
          <a:lstStyle/>
          <a:p>
            <a:pPr eaLnBrk="1" hangingPunct="1">
              <a:buFont typeface="Symbol" pitchFamily="18" charset="2"/>
              <a:buChar char=""/>
              <a:defRPr/>
            </a:pPr>
            <a:r>
              <a:rPr lang="es-ES" sz="4000" b="1" u="sng" dirty="0"/>
              <a:t>Pasa  ruedas traseros</a:t>
            </a:r>
            <a:r>
              <a:rPr lang="es-ES" b="1" u="sng" dirty="0"/>
              <a:t> </a:t>
            </a:r>
            <a:r>
              <a:rPr lang="es-ES" dirty="0"/>
              <a:t>Al  igual que los delanteros, su configuración</a:t>
            </a:r>
            <a:r>
              <a:rPr lang="es-ES" b="1" dirty="0"/>
              <a:t>. </a:t>
            </a:r>
            <a:r>
              <a:rPr lang="es-ES" dirty="0"/>
              <a:t>permite el emplazamiento de las ruedas traseras y el desplazamiento del conjunto de la suspensión. Suelen estar formadas por dos piezas soldadas: pase de rueda exterior e interior.</a:t>
            </a:r>
          </a:p>
          <a:p>
            <a:pPr marL="109728" indent="0" eaLnBrk="1" hangingPunct="1">
              <a:buNone/>
              <a:defRPr/>
            </a:pPr>
            <a:endParaRPr lang="es-ES" dirty="0"/>
          </a:p>
        </p:txBody>
      </p:sp>
    </p:spTree>
    <p:extLst>
      <p:ext uri="{BB962C8B-B14F-4D97-AF65-F5344CB8AC3E}">
        <p14:creationId xmlns:p14="http://schemas.microsoft.com/office/powerpoint/2010/main" val="25920036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pPr eaLnBrk="1" hangingPunct="1">
              <a:defRPr/>
            </a:pPr>
            <a:r>
              <a:rPr lang="es-ES"/>
              <a:t>Armazón del piso</a:t>
            </a:r>
          </a:p>
        </p:txBody>
      </p:sp>
      <p:sp>
        <p:nvSpPr>
          <p:cNvPr id="53251" name="Rectangle 3"/>
          <p:cNvSpPr>
            <a:spLocks noGrp="1" noChangeArrowheads="1"/>
          </p:cNvSpPr>
          <p:nvPr>
            <p:ph type="body" idx="1"/>
          </p:nvPr>
        </p:nvSpPr>
        <p:spPr/>
        <p:txBody>
          <a:bodyPr/>
          <a:lstStyle/>
          <a:p>
            <a:pPr eaLnBrk="1" hangingPunct="1">
              <a:defRPr/>
            </a:pPr>
            <a:r>
              <a:rPr lang="es-ES" sz="3600" b="1" dirty="0"/>
              <a:t>Es la parte que constituye el suelo del vehículo, y lo forman un conjunto de planchas soldadas a los largueros y travesaños. Es la pieza que une el armazón delantero con el armazón trasero. Esta dividido en dos partes </a:t>
            </a:r>
          </a:p>
        </p:txBody>
      </p:sp>
    </p:spTree>
    <p:extLst>
      <p:ext uri="{BB962C8B-B14F-4D97-AF65-F5344CB8AC3E}">
        <p14:creationId xmlns:p14="http://schemas.microsoft.com/office/powerpoint/2010/main" val="13226674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107504" y="764704"/>
            <a:ext cx="8229600" cy="5576888"/>
          </a:xfrm>
        </p:spPr>
        <p:txBody>
          <a:bodyPr>
            <a:normAutofit/>
          </a:bodyPr>
          <a:lstStyle/>
          <a:p>
            <a:pPr eaLnBrk="1" hangingPunct="1">
              <a:buFont typeface="Wingdings" pitchFamily="2" charset="2"/>
              <a:buNone/>
              <a:defRPr/>
            </a:pPr>
            <a:r>
              <a:rPr lang="es-ES" b="1" dirty="0"/>
              <a:t>*</a:t>
            </a:r>
            <a:r>
              <a:rPr lang="es-ES" sz="3600" b="1" u="sng" dirty="0"/>
              <a:t>Piso del habitáculo.</a:t>
            </a:r>
            <a:r>
              <a:rPr lang="es-ES" sz="2400" b="1" dirty="0"/>
              <a:t> Este piso o suelo es una de las partes estructurales más importantes. Esta formado por chapas de acero que, una vez embutidas con formas especiales y soldadas entre si, forman una serie de cajeados o nervaduras que proporcionan una elevada rigidez a toda la plataforma.</a:t>
            </a:r>
          </a:p>
          <a:p>
            <a:pPr eaLnBrk="1" hangingPunct="1">
              <a:buFont typeface="Wingdings" pitchFamily="2" charset="2"/>
              <a:buNone/>
              <a:defRPr/>
            </a:pPr>
            <a:r>
              <a:rPr lang="es-ES" dirty="0"/>
              <a:t>*</a:t>
            </a:r>
            <a:r>
              <a:rPr lang="es-ES" b="1" u="sng" dirty="0"/>
              <a:t>Piso trasero o posterior</a:t>
            </a:r>
            <a:r>
              <a:rPr lang="es-ES" b="1" dirty="0"/>
              <a:t>.</a:t>
            </a:r>
            <a:r>
              <a:rPr lang="es-ES" sz="2800" b="1" dirty="0"/>
              <a:t> </a:t>
            </a:r>
            <a:r>
              <a:rPr lang="es-ES" sz="2800" dirty="0"/>
              <a:t>Suele estar formado por: </a:t>
            </a:r>
          </a:p>
          <a:p>
            <a:pPr eaLnBrk="1" hangingPunct="1">
              <a:buFont typeface="Wingdings" pitchFamily="2" charset="2"/>
              <a:buNone/>
              <a:defRPr/>
            </a:pPr>
            <a:r>
              <a:rPr lang="es-ES" sz="2800" dirty="0"/>
              <a:t>- piso del baúl </a:t>
            </a:r>
          </a:p>
          <a:p>
            <a:pPr eaLnBrk="1" hangingPunct="1">
              <a:buFont typeface="Wingdings" pitchFamily="2" charset="2"/>
              <a:buNone/>
              <a:defRPr/>
            </a:pPr>
            <a:r>
              <a:rPr lang="es-ES" sz="2800" dirty="0"/>
              <a:t>- largueros posteriores.</a:t>
            </a:r>
          </a:p>
          <a:p>
            <a:pPr eaLnBrk="1" hangingPunct="1">
              <a:buFont typeface="Wingdings" pitchFamily="2" charset="2"/>
              <a:buNone/>
              <a:defRPr/>
            </a:pPr>
            <a:r>
              <a:rPr lang="es-ES" sz="2800" dirty="0"/>
              <a:t>- Travesaños unidas al panel trasero.</a:t>
            </a:r>
          </a:p>
        </p:txBody>
      </p:sp>
    </p:spTree>
    <p:extLst>
      <p:ext uri="{BB962C8B-B14F-4D97-AF65-F5344CB8AC3E}">
        <p14:creationId xmlns:p14="http://schemas.microsoft.com/office/powerpoint/2010/main" val="5215876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normAutofit/>
          </a:bodyPr>
          <a:lstStyle/>
          <a:p>
            <a:pPr eaLnBrk="1" hangingPunct="1">
              <a:defRPr/>
            </a:pPr>
            <a:r>
              <a:rPr lang="es-ES" sz="3600" dirty="0"/>
              <a:t>SEGURIDAD DE LA CARROCERIA</a:t>
            </a:r>
          </a:p>
        </p:txBody>
      </p:sp>
      <p:sp>
        <p:nvSpPr>
          <p:cNvPr id="56326" name="Rectangle 6"/>
          <p:cNvSpPr>
            <a:spLocks noGrp="1" noChangeArrowheads="1"/>
          </p:cNvSpPr>
          <p:nvPr>
            <p:ph type="body" idx="1"/>
          </p:nvPr>
        </p:nvSpPr>
        <p:spPr>
          <a:xfrm>
            <a:off x="468313" y="1484313"/>
            <a:ext cx="8229600" cy="4525962"/>
          </a:xfrm>
        </p:spPr>
        <p:txBody>
          <a:bodyPr/>
          <a:lstStyle/>
          <a:p>
            <a:pPr eaLnBrk="1" hangingPunct="1">
              <a:defRPr/>
            </a:pPr>
            <a:endParaRPr lang="es-ES" dirty="0"/>
          </a:p>
          <a:p>
            <a:pPr eaLnBrk="1" hangingPunct="1">
              <a:defRPr/>
            </a:pPr>
            <a:r>
              <a:rPr lang="es-ES" b="1" dirty="0"/>
              <a:t>La carrocería es un elemento muy importante de la seguridad pasiva, ya que en el caso de colisión absorbe la mayor cantidad de energía posible.</a:t>
            </a:r>
          </a:p>
          <a:p>
            <a:pPr eaLnBrk="1" hangingPunct="1">
              <a:defRPr/>
            </a:pPr>
            <a:r>
              <a:rPr lang="es-ES" b="1" dirty="0"/>
              <a:t>El diseño de todas las carrocerías se basa en disipar desaceleraciones superiores a las que puede soportar el cuerpo humano.</a:t>
            </a:r>
          </a:p>
        </p:txBody>
      </p:sp>
    </p:spTree>
    <p:extLst>
      <p:ext uri="{BB962C8B-B14F-4D97-AF65-F5344CB8AC3E}">
        <p14:creationId xmlns:p14="http://schemas.microsoft.com/office/powerpoint/2010/main" val="31745516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p:txBody>
          <a:bodyPr/>
          <a:lstStyle/>
          <a:p>
            <a:pPr eaLnBrk="1" hangingPunct="1">
              <a:buFont typeface="Wingdings" pitchFamily="2" charset="2"/>
              <a:buNone/>
              <a:defRPr/>
            </a:pPr>
            <a:r>
              <a:rPr lang="es-ES" sz="6000" dirty="0"/>
              <a:t>MUCHAS GRACIAS !!!!!</a:t>
            </a:r>
          </a:p>
          <a:p>
            <a:pPr eaLnBrk="1" hangingPunct="1">
              <a:buFont typeface="Wingdings" pitchFamily="2" charset="2"/>
              <a:buNone/>
              <a:defRPr/>
            </a:pPr>
            <a:r>
              <a:rPr lang="es-ES" dirty="0"/>
              <a:t>       </a:t>
            </a:r>
          </a:p>
          <a:p>
            <a:pPr eaLnBrk="1" hangingPunct="1">
              <a:buFont typeface="Wingdings" pitchFamily="2" charset="2"/>
              <a:buNone/>
              <a:defRPr/>
            </a:pPr>
            <a:r>
              <a:rPr lang="es-ES" dirty="0"/>
              <a:t>                    </a:t>
            </a:r>
          </a:p>
          <a:p>
            <a:pPr eaLnBrk="1" hangingPunct="1">
              <a:buFont typeface="Wingdings" pitchFamily="2" charset="2"/>
              <a:buNone/>
              <a:defRPr/>
            </a:pPr>
            <a:r>
              <a:rPr lang="es-ES" sz="5400"/>
              <a:t>                </a:t>
            </a:r>
            <a:endParaRPr lang="es-ES" sz="5400" dirty="0"/>
          </a:p>
          <a:p>
            <a:pPr eaLnBrk="1" hangingPunct="1">
              <a:buFont typeface="Wingdings" pitchFamily="2" charset="2"/>
              <a:buNone/>
              <a:defRPr/>
            </a:pPr>
            <a:endParaRPr lang="es-ES" sz="5400" dirty="0"/>
          </a:p>
        </p:txBody>
      </p:sp>
    </p:spTree>
    <p:extLst>
      <p:ext uri="{BB962C8B-B14F-4D97-AF65-F5344CB8AC3E}">
        <p14:creationId xmlns:p14="http://schemas.microsoft.com/office/powerpoint/2010/main" val="2559740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pPr eaLnBrk="1" hangingPunct="1">
              <a:defRPr/>
            </a:pPr>
            <a:r>
              <a:rPr lang="es-ES"/>
              <a:t>Bastidor</a:t>
            </a:r>
          </a:p>
        </p:txBody>
      </p:sp>
      <p:sp>
        <p:nvSpPr>
          <p:cNvPr id="12291" name="Rectangle 3"/>
          <p:cNvSpPr>
            <a:spLocks noGrp="1" noChangeArrowheads="1"/>
          </p:cNvSpPr>
          <p:nvPr>
            <p:ph type="body" idx="1"/>
          </p:nvPr>
        </p:nvSpPr>
        <p:spPr/>
        <p:txBody>
          <a:bodyPr/>
          <a:lstStyle/>
          <a:p>
            <a:pPr eaLnBrk="1" hangingPunct="1">
              <a:lnSpc>
                <a:spcPct val="80000"/>
              </a:lnSpc>
              <a:defRPr/>
            </a:pPr>
            <a:r>
              <a:rPr lang="es-ES" sz="2400" b="1"/>
              <a:t> </a:t>
            </a:r>
            <a:r>
              <a:rPr lang="es-ES" sz="3600" b="1"/>
              <a:t>El elemento así formado posee una elevada resistencia y rigidez, constituyendo la base o bastidor sobre el que se montan los órganos mecánicos y la carrocería; por lo que recibe y absorbe todos los esfuerzos de flexión y torsión derivados del normal funcionamiento del motor y la marcha del vehiculo.</a:t>
            </a:r>
          </a:p>
        </p:txBody>
      </p:sp>
    </p:spTree>
    <p:extLst>
      <p:ext uri="{BB962C8B-B14F-4D97-AF65-F5344CB8AC3E}">
        <p14:creationId xmlns:p14="http://schemas.microsoft.com/office/powerpoint/2010/main" val="365634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es-ES"/>
              <a:t>Bastidor</a:t>
            </a:r>
          </a:p>
        </p:txBody>
      </p:sp>
      <p:sp>
        <p:nvSpPr>
          <p:cNvPr id="14339" name="Rectangle 3"/>
          <p:cNvSpPr>
            <a:spLocks noGrp="1" noChangeArrowheads="1"/>
          </p:cNvSpPr>
          <p:nvPr>
            <p:ph type="body" idx="1"/>
          </p:nvPr>
        </p:nvSpPr>
        <p:spPr>
          <a:xfrm>
            <a:off x="395536" y="1268760"/>
            <a:ext cx="8291264" cy="4738531"/>
          </a:xfrm>
        </p:spPr>
        <p:txBody>
          <a:bodyPr/>
          <a:lstStyle/>
          <a:p>
            <a:pPr eaLnBrk="1" hangingPunct="1">
              <a:defRPr/>
            </a:pPr>
            <a:r>
              <a:rPr lang="es-ES" sz="4000" b="1" dirty="0"/>
              <a:t>La carrocería constituye la envoltura externa del vehículo y carece de funciones de resistencia.</a:t>
            </a: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2051720" y="3789040"/>
            <a:ext cx="5770563"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94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normAutofit/>
          </a:bodyPr>
          <a:lstStyle/>
          <a:p>
            <a:pPr eaLnBrk="1" hangingPunct="1">
              <a:defRPr/>
            </a:pPr>
            <a:r>
              <a:rPr lang="es-ES" sz="3600" dirty="0"/>
              <a:t>Carrocería con plataforma-chasis</a:t>
            </a:r>
          </a:p>
        </p:txBody>
      </p:sp>
      <p:sp>
        <p:nvSpPr>
          <p:cNvPr id="15363" name="Rectangle 3"/>
          <p:cNvSpPr>
            <a:spLocks noGrp="1" noChangeArrowheads="1"/>
          </p:cNvSpPr>
          <p:nvPr>
            <p:ph type="body" idx="1"/>
          </p:nvPr>
        </p:nvSpPr>
        <p:spPr>
          <a:xfrm>
            <a:off x="395536" y="1484784"/>
            <a:ext cx="8229600" cy="4525963"/>
          </a:xfrm>
        </p:spPr>
        <p:txBody>
          <a:bodyPr>
            <a:normAutofit fontScale="92500" lnSpcReduction="20000"/>
          </a:bodyPr>
          <a:lstStyle/>
          <a:p>
            <a:pPr eaLnBrk="1" hangingPunct="1">
              <a:defRPr/>
            </a:pPr>
            <a:r>
              <a:rPr lang="es-ES" sz="3600" b="1" dirty="0"/>
              <a:t>Esta configuración puede compararse con la de chasis con carrocería separada. La plataforma portante esta constituida por un chasis aligerado formado por la unió, mediante soldaduras de puntos, de varias chapas, que forman una base fuerte y sirve a la vez de soporte de las partes mecánicas y posteriormente de la carrocería.</a:t>
            </a:r>
          </a:p>
        </p:txBody>
      </p:sp>
    </p:spTree>
    <p:extLst>
      <p:ext uri="{BB962C8B-B14F-4D97-AF65-F5344CB8AC3E}">
        <p14:creationId xmlns:p14="http://schemas.microsoft.com/office/powerpoint/2010/main" val="249448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oncurrencia">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1265</TotalTime>
  <Words>2351</Words>
  <Application>Microsoft Office PowerPoint</Application>
  <PresentationFormat>Presentación en pantalla (4:3)</PresentationFormat>
  <Paragraphs>322</Paragraphs>
  <Slides>64</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64</vt:i4>
      </vt:variant>
    </vt:vector>
  </HeadingPairs>
  <TitlesOfParts>
    <vt:vector size="75" baseType="lpstr">
      <vt:lpstr>Arial</vt:lpstr>
      <vt:lpstr>Arial Black</vt:lpstr>
      <vt:lpstr>Candara</vt:lpstr>
      <vt:lpstr>Garamond</vt:lpstr>
      <vt:lpstr>Lucida Sans Unicode</vt:lpstr>
      <vt:lpstr>Symbol</vt:lpstr>
      <vt:lpstr>Verdana</vt:lpstr>
      <vt:lpstr>Wingdings</vt:lpstr>
      <vt:lpstr>Wingdings 2</vt:lpstr>
      <vt:lpstr>Wingdings 3</vt:lpstr>
      <vt:lpstr>1_Concurrencia</vt:lpstr>
      <vt:lpstr>  MECANICA PERICIAL 2026</vt:lpstr>
      <vt:lpstr>        CARROCERIA</vt:lpstr>
      <vt:lpstr>Presentación de PowerPoint</vt:lpstr>
      <vt:lpstr>TIPOS DE CARROCERIA</vt:lpstr>
      <vt:lpstr>Carrocería y Chasis independiente</vt:lpstr>
      <vt:lpstr>Bastidor</vt:lpstr>
      <vt:lpstr>Bastidor</vt:lpstr>
      <vt:lpstr>Bastidor</vt:lpstr>
      <vt:lpstr>Carrocería con plataforma-chasis</vt:lpstr>
      <vt:lpstr>Carrocería  con plataforma-chasis</vt:lpstr>
      <vt:lpstr>Carrocería Autoportante o monocasco</vt:lpstr>
      <vt:lpstr>Ventajas de esta carrocería</vt:lpstr>
      <vt:lpstr>Clasificación de carrocería autoportante</vt:lpstr>
      <vt:lpstr>Presentación de PowerPoint</vt:lpstr>
      <vt:lpstr>Carrocería Monocasco</vt:lpstr>
      <vt:lpstr>Constitución de una carrocería autoportantes</vt:lpstr>
      <vt:lpstr>Presentación de PowerPoint</vt:lpstr>
      <vt:lpstr>Según la función que desempeñen:</vt:lpstr>
      <vt:lpstr>Según la posición que ocupen:</vt:lpstr>
      <vt:lpstr>Presentación de PowerPoint</vt:lpstr>
      <vt:lpstr>Según la forma de fijación de los elementos externos de la carrocería</vt:lpstr>
      <vt:lpstr>Presentación de PowerPoint</vt:lpstr>
      <vt:lpstr>LATERAL DERECHO </vt:lpstr>
      <vt:lpstr>LATERAL IZQUIERDO </vt:lpstr>
      <vt:lpstr>PARTE FRONTAL </vt:lpstr>
      <vt:lpstr>PARTE POSTERIOR </vt:lpstr>
      <vt:lpstr>AUTOPARTES </vt:lpstr>
      <vt:lpstr>AUTOPARTES </vt:lpstr>
      <vt:lpstr>Presentación de PowerPoint</vt:lpstr>
      <vt:lpstr>Presentación de PowerPoint</vt:lpstr>
      <vt:lpstr>Presentación de PowerPoint</vt:lpstr>
      <vt:lpstr>MOTOCICLETAS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Estructura de la carrocería</vt:lpstr>
      <vt:lpstr>Paneles exteriores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Armazón  delantero</vt:lpstr>
      <vt:lpstr>Presentación de PowerPoint</vt:lpstr>
      <vt:lpstr>Presentación de PowerPoint</vt:lpstr>
      <vt:lpstr>Armazón central y trasero</vt:lpstr>
      <vt:lpstr>Los elementos más importantes de estos conjuntos son: </vt:lpstr>
      <vt:lpstr>Presentación de PowerPoint</vt:lpstr>
      <vt:lpstr>Presentación de PowerPoint</vt:lpstr>
      <vt:lpstr>Presentación de PowerPoint</vt:lpstr>
      <vt:lpstr>Las cimbras </vt:lpstr>
      <vt:lpstr>Presentación de PowerPoint</vt:lpstr>
      <vt:lpstr>Presentación de PowerPoint</vt:lpstr>
      <vt:lpstr>Presentación de PowerPoint</vt:lpstr>
      <vt:lpstr>Armazón del piso</vt:lpstr>
      <vt:lpstr>Presentación de PowerPoint</vt:lpstr>
      <vt:lpstr>SEGURIDAD DE LA CARROCERIA</vt:lpstr>
      <vt:lpstr>Presentación de PowerPoint</vt:lpstr>
    </vt:vector>
  </TitlesOfParts>
  <Company>GP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MECANICA PERICIAL 2024</dc:title>
  <dc:creator>Graciela</dc:creator>
  <cp:lastModifiedBy>Carlos Alberto Ibarra</cp:lastModifiedBy>
  <cp:revision>76</cp:revision>
  <dcterms:created xsi:type="dcterms:W3CDTF">2024-09-09T12:24:22Z</dcterms:created>
  <dcterms:modified xsi:type="dcterms:W3CDTF">2026-08-25T22:31:06Z</dcterms:modified>
</cp:coreProperties>
</file>