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 id="274" r:id="rId20"/>
    <p:sldId id="275" r:id="rId21"/>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6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6B6729A-CB29-4E8A-91FE-7A53EBC48097}" type="datetimeFigureOut">
              <a:rPr lang="es-AR" smtClean="0"/>
              <a:t>18/6/2025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911914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6B6729A-CB29-4E8A-91FE-7A53EBC48097}" type="datetimeFigureOut">
              <a:rPr lang="es-AR" smtClean="0"/>
              <a:t>18/6/2025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270576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6B6729A-CB29-4E8A-91FE-7A53EBC48097}" type="datetimeFigureOut">
              <a:rPr lang="es-AR" smtClean="0"/>
              <a:t>18/6/2025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3567498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6B6729A-CB29-4E8A-91FE-7A53EBC48097}" type="datetimeFigureOut">
              <a:rPr lang="es-AR" smtClean="0"/>
              <a:t>18/6/2025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2164785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6B6729A-CB29-4E8A-91FE-7A53EBC48097}" type="datetimeFigureOut">
              <a:rPr lang="es-AR" smtClean="0"/>
              <a:t>18/6/2025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3776400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6B6729A-CB29-4E8A-91FE-7A53EBC48097}" type="datetimeFigureOut">
              <a:rPr lang="es-AR" smtClean="0"/>
              <a:t>18/6/2025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3350934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6B6729A-CB29-4E8A-91FE-7A53EBC48097}" type="datetimeFigureOut">
              <a:rPr lang="es-AR" smtClean="0"/>
              <a:t>18/6/2025</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312458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6B6729A-CB29-4E8A-91FE-7A53EBC48097}" type="datetimeFigureOut">
              <a:rPr lang="es-AR" smtClean="0"/>
              <a:t>18/6/2025</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399633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B6729A-CB29-4E8A-91FE-7A53EBC48097}" type="datetimeFigureOut">
              <a:rPr lang="es-AR" smtClean="0"/>
              <a:t>18/6/2025</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41903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6B6729A-CB29-4E8A-91FE-7A53EBC48097}" type="datetimeFigureOut">
              <a:rPr lang="es-AR" smtClean="0"/>
              <a:t>18/6/2025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1037790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6B6729A-CB29-4E8A-91FE-7A53EBC48097}" type="datetimeFigureOut">
              <a:rPr lang="es-AR" smtClean="0"/>
              <a:t>18/6/2025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085242DD-7C77-4F5C-A6E7-1785400D5090}" type="slidenum">
              <a:rPr lang="es-AR" smtClean="0"/>
              <a:t>‹Nº›</a:t>
            </a:fld>
            <a:endParaRPr lang="es-AR"/>
          </a:p>
        </p:txBody>
      </p:sp>
    </p:spTree>
    <p:extLst>
      <p:ext uri="{BB962C8B-B14F-4D97-AF65-F5344CB8AC3E}">
        <p14:creationId xmlns:p14="http://schemas.microsoft.com/office/powerpoint/2010/main" val="4064988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B6729A-CB29-4E8A-91FE-7A53EBC48097}" type="datetimeFigureOut">
              <a:rPr lang="es-AR" smtClean="0"/>
              <a:t>18/6/2025</a:t>
            </a:fld>
            <a:endParaRPr lang="es-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242DD-7C77-4F5C-A6E7-1785400D5090}" type="slidenum">
              <a:rPr lang="es-AR" smtClean="0"/>
              <a:t>‹Nº›</a:t>
            </a:fld>
            <a:endParaRPr lang="es-AR"/>
          </a:p>
        </p:txBody>
      </p:sp>
    </p:spTree>
    <p:extLst>
      <p:ext uri="{BB962C8B-B14F-4D97-AF65-F5344CB8AC3E}">
        <p14:creationId xmlns:p14="http://schemas.microsoft.com/office/powerpoint/2010/main" val="6133828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1.xml"/><Relationship Id="rId4" Type="http://schemas.openxmlformats.org/officeDocument/2006/relationships/image" Target="../media/image26.jpeg"/></Relationships>
</file>

<file path=ppt/slides/_rels/slide15.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17.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325" y="190743"/>
            <a:ext cx="9118120" cy="6445374"/>
          </a:xfrm>
          <a:prstGeom prst="rect">
            <a:avLst/>
          </a:prstGeom>
          <a:ln>
            <a:noFill/>
          </a:ln>
          <a:effectLst>
            <a:softEdge rad="112500"/>
          </a:effectLst>
        </p:spPr>
      </p:pic>
    </p:spTree>
    <p:extLst>
      <p:ext uri="{BB962C8B-B14F-4D97-AF65-F5344CB8AC3E}">
        <p14:creationId xmlns:p14="http://schemas.microsoft.com/office/powerpoint/2010/main" val="75681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8408" y="2871992"/>
            <a:ext cx="11835441" cy="3986008"/>
          </a:xfrm>
        </p:spPr>
        <p:txBody>
          <a:bodyPr>
            <a:noAutofit/>
          </a:bodyPr>
          <a:lstStyle/>
          <a:p>
            <a:r>
              <a:rPr lang="es-ES" sz="2000" dirty="0" smtClean="0"/>
              <a:t/>
            </a:r>
            <a:br>
              <a:rPr lang="es-ES" sz="2000" dirty="0" smtClean="0"/>
            </a:br>
            <a:r>
              <a:rPr lang="es-ES" sz="2000" dirty="0"/>
              <a:t/>
            </a:r>
            <a:br>
              <a:rPr lang="es-ES" sz="2000" dirty="0"/>
            </a:br>
            <a:r>
              <a:rPr lang="es-ES" sz="2000" dirty="0" smtClean="0"/>
              <a:t/>
            </a:r>
            <a:br>
              <a:rPr lang="es-ES" sz="2000" dirty="0" smtClean="0"/>
            </a:br>
            <a:r>
              <a:rPr lang="es-ES" sz="2000" dirty="0" smtClean="0">
                <a:solidFill>
                  <a:schemeClr val="accent3">
                    <a:lumMod val="75000"/>
                  </a:schemeClr>
                </a:solidFill>
                <a:effectLst>
                  <a:outerShdw blurRad="38100" dist="38100" dir="2700000" algn="tl">
                    <a:srgbClr val="000000">
                      <a:alpha val="43137"/>
                    </a:srgbClr>
                  </a:outerShdw>
                </a:effectLst>
              </a:rPr>
              <a:t>PUNTAS FMJ (FULL METAL JACKET) (TOTALMENTE ENCAMISADA</a:t>
            </a:r>
            <a:r>
              <a:rPr lang="es-ES" sz="2000" dirty="0" smtClean="0"/>
              <a:t/>
            </a:r>
            <a:br>
              <a:rPr lang="es-ES" sz="2000" dirty="0" smtClean="0"/>
            </a:br>
            <a:r>
              <a:rPr lang="es-ES" sz="2000" dirty="0" smtClean="0"/>
              <a:t/>
            </a:r>
            <a:br>
              <a:rPr lang="es-ES" sz="2000" dirty="0" smtClean="0"/>
            </a:br>
            <a:r>
              <a:rPr lang="es-ES" sz="2000" dirty="0" smtClean="0">
                <a:solidFill>
                  <a:schemeClr val="accent3">
                    <a:lumMod val="75000"/>
                  </a:schemeClr>
                </a:solidFill>
                <a:effectLst>
                  <a:outerShdw blurRad="38100" dist="38100" dir="2700000" algn="tl">
                    <a:srgbClr val="000000">
                      <a:alpha val="43137"/>
                    </a:srgbClr>
                  </a:outerShdw>
                </a:effectLst>
              </a:rPr>
              <a:t>Las </a:t>
            </a:r>
            <a:r>
              <a:rPr lang="es-ES" sz="2000" dirty="0">
                <a:solidFill>
                  <a:schemeClr val="accent3">
                    <a:lumMod val="75000"/>
                  </a:schemeClr>
                </a:solidFill>
                <a:effectLst>
                  <a:outerShdw blurRad="38100" dist="38100" dir="2700000" algn="tl">
                    <a:srgbClr val="000000">
                      <a:alpha val="43137"/>
                    </a:srgbClr>
                  </a:outerShdw>
                </a:effectLst>
              </a:rPr>
              <a:t>balas con camisa metálica completa constan de un núcleo de plomo blando y una camisa metálica más dura que lo rodea, generalmente de cobre. La camisa cubre la parte expuesta de la bala, pero puede contener plomo en la base de plomo expuesta dentro del casquillo.</a:t>
            </a:r>
            <a:br>
              <a:rPr lang="es-ES" sz="2000" dirty="0">
                <a:solidFill>
                  <a:schemeClr val="accent3">
                    <a:lumMod val="75000"/>
                  </a:schemeClr>
                </a:solidFill>
                <a:effectLst>
                  <a:outerShdw blurRad="38100" dist="38100" dir="2700000" algn="tl">
                    <a:srgbClr val="000000">
                      <a:alpha val="43137"/>
                    </a:srgbClr>
                  </a:outerShdw>
                </a:effectLst>
              </a:rPr>
            </a:br>
            <a:r>
              <a:rPr lang="es-ES" sz="2000" dirty="0">
                <a:solidFill>
                  <a:schemeClr val="accent3">
                    <a:lumMod val="75000"/>
                  </a:schemeClr>
                </a:solidFill>
                <a:effectLst>
                  <a:outerShdw blurRad="38100" dist="38100" dir="2700000" algn="tl">
                    <a:srgbClr val="000000">
                      <a:alpha val="43137"/>
                    </a:srgbClr>
                  </a:outerShdw>
                </a:effectLst>
              </a:rPr>
              <a:t>Estas balas son las más populares para tiro </a:t>
            </a:r>
            <a:r>
              <a:rPr lang="es-ES" sz="2000" dirty="0" smtClean="0">
                <a:solidFill>
                  <a:schemeClr val="accent3">
                    <a:lumMod val="75000"/>
                  </a:schemeClr>
                </a:solidFill>
                <a:effectLst>
                  <a:outerShdw blurRad="38100" dist="38100" dir="2700000" algn="tl">
                    <a:srgbClr val="000000">
                      <a:alpha val="43137"/>
                    </a:srgbClr>
                  </a:outerShdw>
                </a:effectLst>
              </a:rPr>
              <a:t>deportivo, </a:t>
            </a:r>
            <a:r>
              <a:rPr lang="es-ES" sz="2000" dirty="0">
                <a:solidFill>
                  <a:schemeClr val="accent3">
                    <a:lumMod val="75000"/>
                  </a:schemeClr>
                </a:solidFill>
                <a:effectLst>
                  <a:outerShdw blurRad="38100" dist="38100" dir="2700000" algn="tl">
                    <a:srgbClr val="000000">
                      <a:alpha val="43137"/>
                    </a:srgbClr>
                  </a:outerShdw>
                </a:effectLst>
              </a:rPr>
              <a:t>no para defensa personal ni caza. Si solo va al campo de tiro, las balas con camisa metálica completa probablemente sean la opción más </a:t>
            </a:r>
            <a:r>
              <a:rPr lang="es-ES" sz="2000" dirty="0" smtClean="0">
                <a:solidFill>
                  <a:schemeClr val="accent3">
                    <a:lumMod val="75000"/>
                  </a:schemeClr>
                </a:solidFill>
                <a:effectLst>
                  <a:outerShdw blurRad="38100" dist="38100" dir="2700000" algn="tl">
                    <a:srgbClr val="000000">
                      <a:alpha val="43137"/>
                    </a:srgbClr>
                  </a:outerShdw>
                </a:effectLst>
              </a:rPr>
              <a:t>barata </a:t>
            </a:r>
            <a:r>
              <a:rPr lang="es-ES" sz="2000" dirty="0">
                <a:solidFill>
                  <a:schemeClr val="accent3">
                    <a:lumMod val="75000"/>
                  </a:schemeClr>
                </a:solidFill>
                <a:effectLst>
                  <a:outerShdw blurRad="38100" dist="38100" dir="2700000" algn="tl">
                    <a:srgbClr val="000000">
                      <a:alpha val="43137"/>
                    </a:srgbClr>
                  </a:outerShdw>
                </a:effectLst>
              </a:rPr>
              <a:t>y fácil de encontrar</a:t>
            </a:r>
            <a:r>
              <a:rPr lang="es-ES" sz="2000" dirty="0" smtClean="0">
                <a:solidFill>
                  <a:schemeClr val="accent3">
                    <a:lumMod val="75000"/>
                  </a:schemeClr>
                </a:solidFill>
                <a:effectLst>
                  <a:outerShdw blurRad="38100" dist="38100" dir="2700000" algn="tl">
                    <a:srgbClr val="000000">
                      <a:alpha val="43137"/>
                    </a:srgbClr>
                  </a:outerShdw>
                </a:effectLst>
              </a:rPr>
              <a:t>.</a:t>
            </a:r>
            <a:r>
              <a:rPr lang="es-ES" sz="2000" dirty="0">
                <a:solidFill>
                  <a:schemeClr val="accent3">
                    <a:lumMod val="75000"/>
                  </a:schemeClr>
                </a:solidFill>
                <a:effectLst>
                  <a:outerShdw blurRad="38100" dist="38100" dir="2700000" algn="tl">
                    <a:srgbClr val="000000">
                      <a:alpha val="43137"/>
                    </a:srgbClr>
                  </a:outerShdw>
                </a:effectLst>
              </a:rPr>
              <a:t/>
            </a:r>
            <a:br>
              <a:rPr lang="es-ES" sz="2000" dirty="0">
                <a:solidFill>
                  <a:schemeClr val="accent3">
                    <a:lumMod val="75000"/>
                  </a:schemeClr>
                </a:solidFill>
                <a:effectLst>
                  <a:outerShdw blurRad="38100" dist="38100" dir="2700000" algn="tl">
                    <a:srgbClr val="000000">
                      <a:alpha val="43137"/>
                    </a:srgbClr>
                  </a:outerShdw>
                </a:effectLst>
              </a:rPr>
            </a:br>
            <a:r>
              <a:rPr lang="es-ES" sz="2000" dirty="0">
                <a:solidFill>
                  <a:schemeClr val="accent3">
                    <a:lumMod val="75000"/>
                  </a:schemeClr>
                </a:solidFill>
                <a:effectLst>
                  <a:outerShdw blurRad="38100" dist="38100" dir="2700000" algn="tl">
                    <a:srgbClr val="000000">
                      <a:alpha val="43137"/>
                    </a:srgbClr>
                  </a:outerShdw>
                </a:effectLst>
              </a:rPr>
              <a:t>Algunas variaciones de la bala FMJ incluyen:</a:t>
            </a:r>
            <a:br>
              <a:rPr lang="es-ES" sz="2000" dirty="0">
                <a:solidFill>
                  <a:schemeClr val="accent3">
                    <a:lumMod val="75000"/>
                  </a:schemeClr>
                </a:solidFill>
                <a:effectLst>
                  <a:outerShdw blurRad="38100" dist="38100" dir="2700000" algn="tl">
                    <a:srgbClr val="000000">
                      <a:alpha val="43137"/>
                    </a:srgbClr>
                  </a:outerShdw>
                </a:effectLst>
              </a:rPr>
            </a:br>
            <a:r>
              <a:rPr lang="es-ES" sz="2000" b="1" dirty="0">
                <a:solidFill>
                  <a:schemeClr val="accent3">
                    <a:lumMod val="75000"/>
                  </a:schemeClr>
                </a:solidFill>
                <a:effectLst>
                  <a:outerShdw blurRad="38100" dist="38100" dir="2700000" algn="tl">
                    <a:srgbClr val="000000">
                      <a:alpha val="43137"/>
                    </a:srgbClr>
                  </a:outerShdw>
                </a:effectLst>
              </a:rPr>
              <a:t>Cono Truncado (FMJ-TC)</a:t>
            </a:r>
            <a:r>
              <a:rPr lang="es-ES" sz="2000" dirty="0">
                <a:solidFill>
                  <a:schemeClr val="accent3">
                    <a:lumMod val="75000"/>
                  </a:schemeClr>
                </a:solidFill>
                <a:effectLst>
                  <a:outerShdw blurRad="38100" dist="38100" dir="2700000" algn="tl">
                    <a:srgbClr val="000000">
                      <a:alpha val="43137"/>
                    </a:srgbClr>
                  </a:outerShdw>
                </a:effectLst>
              </a:rPr>
              <a:t> : Una bala de cono truncado con camisa metálica completa tiene las mismas características que una bala FMJ, solo que la bala tiene forma de cono, pero con una punta plana paralela a la base. </a:t>
            </a:r>
            <a:br>
              <a:rPr lang="es-ES" sz="2000" dirty="0">
                <a:solidFill>
                  <a:schemeClr val="accent3">
                    <a:lumMod val="75000"/>
                  </a:schemeClr>
                </a:solidFill>
                <a:effectLst>
                  <a:outerShdw blurRad="38100" dist="38100" dir="2700000" algn="tl">
                    <a:srgbClr val="000000">
                      <a:alpha val="43137"/>
                    </a:srgbClr>
                  </a:outerShdw>
                </a:effectLst>
              </a:rPr>
            </a:br>
            <a:r>
              <a:rPr lang="es-ES" sz="2000" dirty="0" smtClean="0">
                <a:solidFill>
                  <a:schemeClr val="accent3">
                    <a:lumMod val="75000"/>
                  </a:schemeClr>
                </a:solidFill>
                <a:effectLst>
                  <a:outerShdw blurRad="38100" dist="38100" dir="2700000" algn="tl">
                    <a:srgbClr val="000000">
                      <a:alpha val="43137"/>
                    </a:srgbClr>
                  </a:outerShdw>
                </a:effectLst>
              </a:rPr>
              <a:t>      </a:t>
            </a:r>
            <a:r>
              <a:rPr lang="es-ES" sz="2000" b="1" dirty="0" smtClean="0">
                <a:solidFill>
                  <a:schemeClr val="accent3">
                    <a:lumMod val="75000"/>
                  </a:schemeClr>
                </a:solidFill>
                <a:effectLst>
                  <a:outerShdw blurRad="38100" dist="38100" dir="2700000" algn="tl">
                    <a:srgbClr val="000000">
                      <a:alpha val="43137"/>
                    </a:srgbClr>
                  </a:outerShdw>
                </a:effectLst>
              </a:rPr>
              <a:t>ROUND NOSE (RN) </a:t>
            </a:r>
            <a:r>
              <a:rPr lang="es-ES" sz="2000" dirty="0" smtClean="0">
                <a:solidFill>
                  <a:schemeClr val="accent3">
                    <a:lumMod val="75000"/>
                  </a:schemeClr>
                </a:solidFill>
                <a:effectLst>
                  <a:outerShdw blurRad="38100" dist="38100" dir="2700000" algn="tl">
                    <a:srgbClr val="000000">
                      <a:alpha val="43137"/>
                    </a:srgbClr>
                  </a:outerShdw>
                </a:effectLst>
              </a:rPr>
              <a:t>: Las </a:t>
            </a:r>
            <a:r>
              <a:rPr lang="es-ES" sz="2000" dirty="0">
                <a:solidFill>
                  <a:schemeClr val="accent3">
                    <a:lumMod val="75000"/>
                  </a:schemeClr>
                </a:solidFill>
                <a:effectLst>
                  <a:outerShdw blurRad="38100" dist="38100" dir="2700000" algn="tl">
                    <a:srgbClr val="000000">
                      <a:alpha val="43137"/>
                    </a:srgbClr>
                  </a:outerShdw>
                </a:effectLst>
              </a:rPr>
              <a:t>balas de punta </a:t>
            </a:r>
            <a:r>
              <a:rPr lang="es-ES" sz="2000" dirty="0" smtClean="0">
                <a:solidFill>
                  <a:schemeClr val="accent3">
                    <a:lumMod val="75000"/>
                  </a:schemeClr>
                </a:solidFill>
                <a:effectLst>
                  <a:outerShdw blurRad="38100" dist="38100" dir="2700000" algn="tl">
                    <a:srgbClr val="000000">
                      <a:alpha val="43137"/>
                    </a:srgbClr>
                  </a:outerShdw>
                </a:effectLst>
              </a:rPr>
              <a:t>redonda,</a:t>
            </a:r>
            <a:r>
              <a:rPr lang="es-ES" sz="2000" dirty="0">
                <a:solidFill>
                  <a:schemeClr val="accent3">
                    <a:lumMod val="75000"/>
                  </a:schemeClr>
                </a:solidFill>
                <a:effectLst>
                  <a:outerShdw blurRad="38100" dist="38100" dir="2700000" algn="tl">
                    <a:srgbClr val="000000">
                      <a:alpha val="43137"/>
                    </a:srgbClr>
                  </a:outerShdw>
                </a:effectLst>
              </a:rPr>
              <a:t> son aquellas cuyo extremo frontal tiene una forma redondeada, a diferencia de las balas de punta plana o puntiaguda. Estas balas son versátiles y se utilizan comúnmente en diversos contextos, incluyendo el tiro deportivo y militar. </a:t>
            </a:r>
            <a:br>
              <a:rPr lang="es-ES" sz="2000" dirty="0">
                <a:solidFill>
                  <a:schemeClr val="accent3">
                    <a:lumMod val="75000"/>
                  </a:schemeClr>
                </a:solidFill>
                <a:effectLst>
                  <a:outerShdw blurRad="38100" dist="38100" dir="2700000" algn="tl">
                    <a:srgbClr val="000000">
                      <a:alpha val="43137"/>
                    </a:srgbClr>
                  </a:outerShdw>
                </a:effectLst>
              </a:rPr>
            </a:br>
            <a:endParaRPr lang="es-AR" sz="2000" dirty="0">
              <a:solidFill>
                <a:schemeClr val="accent3">
                  <a:lumMod val="75000"/>
                </a:schemeClr>
              </a:solidFill>
              <a:effectLst>
                <a:outerShdw blurRad="38100" dist="38100" dir="2700000" algn="tl">
                  <a:srgbClr val="000000">
                    <a:alpha val="43137"/>
                  </a:srgbClr>
                </a:outerShdw>
              </a:effectLst>
            </a:endParaRPr>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8379" y="551941"/>
            <a:ext cx="3076575" cy="1485900"/>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3987" y="380491"/>
            <a:ext cx="1943100" cy="1828800"/>
          </a:xfrm>
          <a:prstGeom prst="rect">
            <a:avLst/>
          </a:prstGeom>
        </p:spPr>
      </p:pic>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20639" y="490028"/>
            <a:ext cx="2838450" cy="1609725"/>
          </a:xfrm>
          <a:prstGeom prst="rect">
            <a:avLst/>
          </a:prstGeom>
        </p:spPr>
      </p:pic>
    </p:spTree>
    <p:extLst>
      <p:ext uri="{BB962C8B-B14F-4D97-AF65-F5344CB8AC3E}">
        <p14:creationId xmlns:p14="http://schemas.microsoft.com/office/powerpoint/2010/main" val="2323848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2732146"/>
            <a:ext cx="10515600" cy="3444817"/>
          </a:xfrm>
        </p:spPr>
        <p:txBody>
          <a:bodyPr>
            <a:normAutofit/>
          </a:bodyPr>
          <a:lstStyle/>
          <a:p>
            <a:pPr marL="0" indent="0">
              <a:buNone/>
            </a:pPr>
            <a:r>
              <a:rPr lang="es-ES" sz="2000" dirty="0" smtClean="0">
                <a:solidFill>
                  <a:schemeClr val="accent3">
                    <a:lumMod val="75000"/>
                  </a:schemeClr>
                </a:solidFill>
                <a:effectLst>
                  <a:outerShdw blurRad="38100" dist="38100" dir="2700000" algn="tl">
                    <a:srgbClr val="000000">
                      <a:alpha val="43137"/>
                    </a:srgbClr>
                  </a:outerShdw>
                </a:effectLst>
              </a:rPr>
              <a:t>SPITZER: En </a:t>
            </a:r>
            <a:r>
              <a:rPr lang="es-ES" sz="2000" dirty="0">
                <a:solidFill>
                  <a:schemeClr val="accent3">
                    <a:lumMod val="75000"/>
                  </a:schemeClr>
                </a:solidFill>
                <a:effectLst>
                  <a:outerShdw blurRad="38100" dist="38100" dir="2700000" algn="tl">
                    <a:srgbClr val="000000">
                      <a:alpha val="43137"/>
                    </a:srgbClr>
                  </a:outerShdw>
                </a:effectLst>
              </a:rPr>
              <a:t>balística, una punta spitzer se refiere a un tipo de proyectil con una forma aerodinámica que termina en una punta puntiaguda, similar a una aguja. Este diseño se utiliza comúnmente en munición para rifles y proporciona una trayectoria más plana y un mayor alcance en comparación con las puntas de bala tradicionales con forma redonda o plana. </a:t>
            </a:r>
            <a:r>
              <a:rPr lang="es-ES" sz="2000" dirty="0" smtClean="0">
                <a:solidFill>
                  <a:schemeClr val="accent3">
                    <a:lumMod val="75000"/>
                  </a:schemeClr>
                </a:solidFill>
                <a:effectLst>
                  <a:outerShdw blurRad="38100" dist="38100" dir="2700000" algn="tl">
                    <a:srgbClr val="000000">
                      <a:alpha val="43137"/>
                    </a:srgbClr>
                  </a:outerShdw>
                </a:effectLst>
              </a:rPr>
              <a:t>las </a:t>
            </a:r>
            <a:r>
              <a:rPr lang="es-ES" sz="2000" dirty="0">
                <a:solidFill>
                  <a:schemeClr val="accent3">
                    <a:lumMod val="75000"/>
                  </a:schemeClr>
                </a:solidFill>
                <a:effectLst>
                  <a:outerShdw blurRad="38100" dist="38100" dir="2700000" algn="tl">
                    <a:srgbClr val="000000">
                      <a:alpha val="43137"/>
                    </a:srgbClr>
                  </a:outerShdw>
                </a:effectLst>
              </a:rPr>
              <a:t>puntas spitzer son un diseño de proyectil optimizado para mejorar la precisión y el alcance en armas de fuego, especialmente en </a:t>
            </a:r>
            <a:r>
              <a:rPr lang="es-ES" sz="2000" dirty="0" smtClean="0">
                <a:solidFill>
                  <a:schemeClr val="accent3">
                    <a:lumMod val="75000"/>
                  </a:schemeClr>
                </a:solidFill>
                <a:effectLst>
                  <a:outerShdw blurRad="38100" dist="38100" dir="2700000" algn="tl">
                    <a:srgbClr val="000000">
                      <a:alpha val="43137"/>
                    </a:srgbClr>
                  </a:outerShdw>
                </a:effectLst>
              </a:rPr>
              <a:t>armas largas, </a:t>
            </a:r>
            <a:r>
              <a:rPr lang="es-ES" sz="2000" dirty="0">
                <a:solidFill>
                  <a:schemeClr val="accent3">
                    <a:lumMod val="75000"/>
                  </a:schemeClr>
                </a:solidFill>
                <a:effectLst>
                  <a:outerShdw blurRad="38100" dist="38100" dir="2700000" algn="tl">
                    <a:srgbClr val="000000">
                      <a:alpha val="43137"/>
                    </a:srgbClr>
                  </a:outerShdw>
                </a:effectLst>
              </a:rPr>
              <a:t>gracias a su forma aerodinámica. </a:t>
            </a:r>
            <a:endParaRPr lang="es-AR" sz="20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6838" y="427098"/>
            <a:ext cx="1847850" cy="2078876"/>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8852" y="589021"/>
            <a:ext cx="2143125" cy="2143125"/>
          </a:xfrm>
          <a:prstGeom prst="rect">
            <a:avLst/>
          </a:prstGeom>
        </p:spPr>
      </p:pic>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08098" y="677173"/>
            <a:ext cx="2721455" cy="1828800"/>
          </a:xfrm>
          <a:prstGeom prst="rect">
            <a:avLst/>
          </a:prstGeom>
        </p:spPr>
      </p:pic>
      <p:pic>
        <p:nvPicPr>
          <p:cNvPr id="9" name="Imagen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72929" y="4502989"/>
            <a:ext cx="4063042" cy="2355011"/>
          </a:xfrm>
          <a:prstGeom prst="rect">
            <a:avLst/>
          </a:prstGeom>
        </p:spPr>
      </p:pic>
    </p:spTree>
    <p:extLst>
      <p:ext uri="{BB962C8B-B14F-4D97-AF65-F5344CB8AC3E}">
        <p14:creationId xmlns:p14="http://schemas.microsoft.com/office/powerpoint/2010/main" val="1351371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91419" y="3390181"/>
            <a:ext cx="9144000" cy="2621442"/>
          </a:xfrm>
        </p:spPr>
        <p:txBody>
          <a:bodyPr>
            <a:normAutofit fontScale="90000"/>
          </a:bodyPr>
          <a:lstStyle/>
          <a:p>
            <a:r>
              <a:rPr lang="es-ES" sz="2400" dirty="0">
                <a:solidFill>
                  <a:schemeClr val="accent3">
                    <a:lumMod val="75000"/>
                  </a:schemeClr>
                </a:solidFill>
                <a:effectLst>
                  <a:outerShdw blurRad="38100" dist="38100" dir="2700000" algn="tl">
                    <a:srgbClr val="000000">
                      <a:alpha val="43137"/>
                    </a:srgbClr>
                  </a:outerShdw>
                </a:effectLst>
              </a:rPr>
              <a:t>Las balas de cola de </a:t>
            </a:r>
            <a:r>
              <a:rPr lang="es-ES" sz="2400" dirty="0" smtClean="0">
                <a:solidFill>
                  <a:schemeClr val="accent3">
                    <a:lumMod val="75000"/>
                  </a:schemeClr>
                </a:solidFill>
                <a:effectLst>
                  <a:outerShdw blurRad="38100" dist="38100" dir="2700000" algn="tl">
                    <a:srgbClr val="000000">
                      <a:alpha val="43137"/>
                    </a:srgbClr>
                  </a:outerShdw>
                </a:effectLst>
              </a:rPr>
              <a:t>bote </a:t>
            </a:r>
            <a:r>
              <a:rPr lang="es-ES" sz="2400" dirty="0">
                <a:solidFill>
                  <a:schemeClr val="accent3">
                    <a:lumMod val="75000"/>
                  </a:schemeClr>
                </a:solidFill>
                <a:effectLst>
                  <a:outerShdw blurRad="38100" dist="38100" dir="2700000" algn="tl">
                    <a:srgbClr val="000000">
                      <a:alpha val="43137"/>
                    </a:srgbClr>
                  </a:outerShdw>
                </a:effectLst>
              </a:rPr>
              <a:t>tienen una base cónica, la parte que se asienta dentro del casquillo. Este diseño reduce la resistencia que puede ralentizarlas en vuelo, lo que permite una trayectoria más plana. Es probable que solo se encuentren colas de </a:t>
            </a:r>
            <a:r>
              <a:rPr lang="es-ES" sz="2400" dirty="0" smtClean="0">
                <a:solidFill>
                  <a:schemeClr val="accent3">
                    <a:lumMod val="75000"/>
                  </a:schemeClr>
                </a:solidFill>
                <a:effectLst>
                  <a:outerShdw blurRad="38100" dist="38100" dir="2700000" algn="tl">
                    <a:srgbClr val="000000">
                      <a:alpha val="43137"/>
                    </a:srgbClr>
                  </a:outerShdw>
                </a:effectLst>
              </a:rPr>
              <a:t>bote </a:t>
            </a:r>
            <a:r>
              <a:rPr lang="es-ES" sz="2400" dirty="0">
                <a:solidFill>
                  <a:schemeClr val="accent3">
                    <a:lumMod val="75000"/>
                  </a:schemeClr>
                </a:solidFill>
                <a:effectLst>
                  <a:outerShdw blurRad="38100" dist="38100" dir="2700000" algn="tl">
                    <a:srgbClr val="000000">
                      <a:alpha val="43137"/>
                    </a:srgbClr>
                  </a:outerShdw>
                </a:effectLst>
              </a:rPr>
              <a:t>en balas de </a:t>
            </a:r>
            <a:r>
              <a:rPr lang="es-ES" sz="2400" dirty="0" smtClean="0">
                <a:solidFill>
                  <a:schemeClr val="accent3">
                    <a:lumMod val="75000"/>
                  </a:schemeClr>
                </a:solidFill>
                <a:effectLst>
                  <a:outerShdw blurRad="38100" dist="38100" dir="2700000" algn="tl">
                    <a:srgbClr val="000000">
                      <a:alpha val="43137"/>
                    </a:srgbClr>
                  </a:outerShdw>
                </a:effectLst>
              </a:rPr>
              <a:t>calibres de armas largas.</a:t>
            </a:r>
            <a:r>
              <a:rPr lang="es-ES" sz="2400" dirty="0">
                <a:solidFill>
                  <a:schemeClr val="accent3">
                    <a:lumMod val="75000"/>
                  </a:schemeClr>
                </a:solidFill>
                <a:effectLst>
                  <a:outerShdw blurRad="38100" dist="38100" dir="2700000" algn="tl">
                    <a:srgbClr val="000000">
                      <a:alpha val="43137"/>
                    </a:srgbClr>
                  </a:outerShdw>
                </a:effectLst>
              </a:rPr>
              <a:t> </a:t>
            </a:r>
            <a:br>
              <a:rPr lang="es-ES" sz="2400" dirty="0">
                <a:solidFill>
                  <a:schemeClr val="accent3">
                    <a:lumMod val="75000"/>
                  </a:schemeClr>
                </a:solidFill>
                <a:effectLst>
                  <a:outerShdw blurRad="38100" dist="38100" dir="2700000" algn="tl">
                    <a:srgbClr val="000000">
                      <a:alpha val="43137"/>
                    </a:srgbClr>
                  </a:outerShdw>
                </a:effectLst>
              </a:rPr>
            </a:br>
            <a:r>
              <a:rPr lang="es-ES" sz="2400" dirty="0">
                <a:solidFill>
                  <a:schemeClr val="accent3">
                    <a:lumMod val="75000"/>
                  </a:schemeClr>
                </a:solidFill>
                <a:effectLst>
                  <a:outerShdw blurRad="38100" dist="38100" dir="2700000" algn="tl">
                    <a:srgbClr val="000000">
                      <a:alpha val="43137"/>
                    </a:srgbClr>
                  </a:outerShdw>
                </a:effectLst>
              </a:rPr>
              <a:t>Las balas de cola de </a:t>
            </a:r>
            <a:r>
              <a:rPr lang="es-ES" sz="2400" dirty="0" smtClean="0">
                <a:solidFill>
                  <a:schemeClr val="accent3">
                    <a:lumMod val="75000"/>
                  </a:schemeClr>
                </a:solidFill>
                <a:effectLst>
                  <a:outerShdw blurRad="38100" dist="38100" dir="2700000" algn="tl">
                    <a:srgbClr val="000000">
                      <a:alpha val="43137"/>
                    </a:srgbClr>
                  </a:outerShdw>
                </a:effectLst>
              </a:rPr>
              <a:t>bote </a:t>
            </a:r>
            <a:r>
              <a:rPr lang="es-ES" sz="2400" dirty="0">
                <a:solidFill>
                  <a:schemeClr val="accent3">
                    <a:lumMod val="75000"/>
                  </a:schemeClr>
                </a:solidFill>
                <a:effectLst>
                  <a:outerShdw blurRad="38100" dist="38100" dir="2700000" algn="tl">
                    <a:srgbClr val="000000">
                      <a:alpha val="43137"/>
                    </a:srgbClr>
                  </a:outerShdw>
                </a:effectLst>
              </a:rPr>
              <a:t>se incluyen comúnmente en las balas FMJ, conocidas como FMJ-BT. También se encuentran balas de cola de </a:t>
            </a:r>
            <a:r>
              <a:rPr lang="es-ES" sz="2400" dirty="0" smtClean="0">
                <a:solidFill>
                  <a:schemeClr val="accent3">
                    <a:lumMod val="75000"/>
                  </a:schemeClr>
                </a:solidFill>
                <a:effectLst>
                  <a:outerShdw blurRad="38100" dist="38100" dir="2700000" algn="tl">
                    <a:srgbClr val="000000">
                      <a:alpha val="43137"/>
                    </a:srgbClr>
                  </a:outerShdw>
                </a:effectLst>
              </a:rPr>
              <a:t>bote </a:t>
            </a:r>
            <a:r>
              <a:rPr lang="es-ES" sz="2400" dirty="0">
                <a:solidFill>
                  <a:schemeClr val="accent3">
                    <a:lumMod val="75000"/>
                  </a:schemeClr>
                </a:solidFill>
                <a:effectLst>
                  <a:outerShdw blurRad="38100" dist="38100" dir="2700000" algn="tl">
                    <a:srgbClr val="000000">
                      <a:alpha val="43137"/>
                    </a:srgbClr>
                  </a:outerShdw>
                </a:effectLst>
              </a:rPr>
              <a:t>en las balas de punta hueca (HPBT</a:t>
            </a:r>
            <a:r>
              <a:rPr lang="es-ES" sz="2400" dirty="0" smtClean="0">
                <a:solidFill>
                  <a:schemeClr val="accent3">
                    <a:lumMod val="75000"/>
                  </a:schemeClr>
                </a:solidFill>
                <a:effectLst>
                  <a:outerShdw blurRad="38100" dist="38100" dir="2700000" algn="tl">
                    <a:srgbClr val="000000">
                      <a:alpha val="43137"/>
                    </a:srgbClr>
                  </a:outerShdw>
                </a:effectLst>
              </a:rPr>
              <a:t>).</a:t>
            </a:r>
            <a:r>
              <a:rPr lang="es-ES" sz="2400" dirty="0">
                <a:solidFill>
                  <a:schemeClr val="accent3">
                    <a:lumMod val="75000"/>
                  </a:schemeClr>
                </a:solidFill>
                <a:effectLst>
                  <a:outerShdw blurRad="38100" dist="38100" dir="2700000" algn="tl">
                    <a:srgbClr val="000000">
                      <a:alpha val="43137"/>
                    </a:srgbClr>
                  </a:outerShdw>
                </a:effectLst>
              </a:rPr>
              <a:t/>
            </a:r>
            <a:br>
              <a:rPr lang="es-ES" sz="2400" dirty="0">
                <a:solidFill>
                  <a:schemeClr val="accent3">
                    <a:lumMod val="75000"/>
                  </a:schemeClr>
                </a:solidFill>
                <a:effectLst>
                  <a:outerShdw blurRad="38100" dist="38100" dir="2700000" algn="tl">
                    <a:srgbClr val="000000">
                      <a:alpha val="43137"/>
                    </a:srgbClr>
                  </a:outerShdw>
                </a:effectLst>
              </a:rPr>
            </a:br>
            <a:endParaRPr lang="es-AR" sz="24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2752" y="967506"/>
            <a:ext cx="2036553" cy="2291122"/>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5630" y="517585"/>
            <a:ext cx="4339087" cy="2741043"/>
          </a:xfrm>
          <a:prstGeom prst="rect">
            <a:avLst/>
          </a:prstGeom>
        </p:spPr>
      </p:pic>
    </p:spTree>
    <p:extLst>
      <p:ext uri="{BB962C8B-B14F-4D97-AF65-F5344CB8AC3E}">
        <p14:creationId xmlns:p14="http://schemas.microsoft.com/office/powerpoint/2010/main" val="3443444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2722772"/>
            <a:ext cx="10515600" cy="4048964"/>
          </a:xfrm>
        </p:spPr>
        <p:txBody>
          <a:bodyPr>
            <a:normAutofit/>
          </a:bodyPr>
          <a:lstStyle/>
          <a:p>
            <a:pPr marL="0" indent="0">
              <a:buNone/>
            </a:pPr>
            <a:r>
              <a:rPr lang="es-ES" sz="2200" dirty="0" smtClean="0">
                <a:solidFill>
                  <a:schemeClr val="accent3">
                    <a:lumMod val="75000"/>
                  </a:schemeClr>
                </a:solidFill>
                <a:effectLst>
                  <a:outerShdw blurRad="38100" dist="38100" dir="2700000" algn="tl">
                    <a:srgbClr val="000000">
                      <a:alpha val="43137"/>
                    </a:srgbClr>
                  </a:outerShdw>
                </a:effectLst>
              </a:rPr>
              <a:t>                                                         PUNTAS HUECAS</a:t>
            </a:r>
          </a:p>
          <a:p>
            <a:pPr marL="0" indent="0">
              <a:buNone/>
            </a:pPr>
            <a:r>
              <a:rPr lang="es-ES" sz="2200" dirty="0" smtClean="0">
                <a:solidFill>
                  <a:schemeClr val="accent3">
                    <a:lumMod val="75000"/>
                  </a:schemeClr>
                </a:solidFill>
                <a:effectLst>
                  <a:outerShdw blurRad="38100" dist="38100" dir="2700000" algn="tl">
                    <a:srgbClr val="000000">
                      <a:alpha val="43137"/>
                    </a:srgbClr>
                  </a:outerShdw>
                </a:effectLst>
              </a:rPr>
              <a:t>Las </a:t>
            </a:r>
            <a:r>
              <a:rPr lang="es-ES" sz="2200" dirty="0">
                <a:solidFill>
                  <a:schemeClr val="accent3">
                    <a:lumMod val="75000"/>
                  </a:schemeClr>
                </a:solidFill>
                <a:effectLst>
                  <a:outerShdw blurRad="38100" dist="38100" dir="2700000" algn="tl">
                    <a:srgbClr val="000000">
                      <a:alpha val="43137"/>
                    </a:srgbClr>
                  </a:outerShdw>
                </a:effectLst>
              </a:rPr>
              <a:t>balas de punta hueca son la mejor opción para defensa personal en la mayoría de los calibres. El diseño de la punta hueca permite que la bala se expanda al penetrar a un atacante. Esto se debe a que una de las funciones que una bala debe cumplir para detener a un atacante es dañar el tejido, creando un amplio canal de herida. </a:t>
            </a:r>
          </a:p>
          <a:p>
            <a:pPr marL="0" indent="0">
              <a:buNone/>
            </a:pPr>
            <a:r>
              <a:rPr lang="es-ES" sz="2200" dirty="0">
                <a:solidFill>
                  <a:schemeClr val="accent3">
                    <a:lumMod val="75000"/>
                  </a:schemeClr>
                </a:solidFill>
                <a:effectLst>
                  <a:outerShdw blurRad="38100" dist="38100" dir="2700000" algn="tl">
                    <a:srgbClr val="000000">
                      <a:alpha val="43137"/>
                    </a:srgbClr>
                  </a:outerShdw>
                </a:effectLst>
              </a:rPr>
              <a:t>Como su nombre indica, la mayoría de las balas de punta hueca tienen una punta central ahuecada. Cuando una punta hueca impacta en un tejido blando, debería expandirse. </a:t>
            </a:r>
          </a:p>
          <a:p>
            <a:pPr marL="0" indent="0">
              <a:buNone/>
            </a:pPr>
            <a:r>
              <a:rPr lang="es-ES" sz="2200" dirty="0">
                <a:solidFill>
                  <a:schemeClr val="accent3">
                    <a:lumMod val="75000"/>
                  </a:schemeClr>
                </a:solidFill>
                <a:effectLst>
                  <a:outerShdw blurRad="38100" dist="38100" dir="2700000" algn="tl">
                    <a:srgbClr val="000000">
                      <a:alpha val="43137"/>
                    </a:srgbClr>
                  </a:outerShdw>
                </a:effectLst>
              </a:rPr>
              <a:t>Debido a su diseño especial, las balas de punta hueca tienden a ser más caras que las balas FMJ estándar.</a:t>
            </a:r>
          </a:p>
          <a:p>
            <a:pPr marL="0" indent="0">
              <a:buNone/>
            </a:pPr>
            <a:r>
              <a:rPr lang="es-ES" sz="2200" dirty="0">
                <a:solidFill>
                  <a:schemeClr val="accent3">
                    <a:lumMod val="75000"/>
                  </a:schemeClr>
                </a:solidFill>
                <a:effectLst>
                  <a:outerShdw blurRad="38100" dist="38100" dir="2700000" algn="tl">
                    <a:srgbClr val="000000">
                      <a:alpha val="43137"/>
                    </a:srgbClr>
                  </a:outerShdw>
                </a:effectLst>
              </a:rPr>
              <a:t>Existen diversas variantes de balas de punta hueca. También encontrará fabricantes de munición que les dan a sus balas de punta hueca un nombre </a:t>
            </a:r>
            <a:r>
              <a:rPr lang="es-ES" sz="2200" dirty="0" smtClean="0">
                <a:solidFill>
                  <a:schemeClr val="accent3">
                    <a:lumMod val="75000"/>
                  </a:schemeClr>
                </a:solidFill>
                <a:effectLst>
                  <a:outerShdw blurRad="38100" dist="38100" dir="2700000" algn="tl">
                    <a:srgbClr val="000000">
                      <a:alpha val="43137"/>
                    </a:srgbClr>
                  </a:outerShdw>
                </a:effectLst>
              </a:rPr>
              <a:t>único.</a:t>
            </a:r>
            <a:endParaRPr lang="es-ES" sz="2200" dirty="0">
              <a:solidFill>
                <a:schemeClr val="accent3">
                  <a:lumMod val="75000"/>
                </a:schemeClr>
              </a:solidFill>
              <a:effectLst>
                <a:outerShdw blurRad="38100" dist="38100" dir="2700000" algn="tl">
                  <a:srgbClr val="000000">
                    <a:alpha val="43137"/>
                  </a:srgbClr>
                </a:outerShdw>
              </a:effectLst>
            </a:endParaRPr>
          </a:p>
          <a:p>
            <a:endParaRPr lang="es-AR"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499" y="523665"/>
            <a:ext cx="3133725" cy="1457325"/>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8298" y="162675"/>
            <a:ext cx="1895475" cy="2419350"/>
          </a:xfrm>
          <a:prstGeom prst="rect">
            <a:avLst/>
          </a:prstGeom>
        </p:spPr>
      </p:pic>
    </p:spTree>
    <p:extLst>
      <p:ext uri="{BB962C8B-B14F-4D97-AF65-F5344CB8AC3E}">
        <p14:creationId xmlns:p14="http://schemas.microsoft.com/office/powerpoint/2010/main" val="2569672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63615" y="3234906"/>
            <a:ext cx="9144000" cy="3898152"/>
          </a:xfrm>
        </p:spPr>
        <p:txBody>
          <a:bodyPr>
            <a:normAutofit fontScale="90000"/>
          </a:bodyPr>
          <a:lstStyle/>
          <a:p>
            <a:r>
              <a:rPr lang="es-ES" sz="2400" dirty="0">
                <a:solidFill>
                  <a:schemeClr val="accent3">
                    <a:lumMod val="75000"/>
                  </a:schemeClr>
                </a:solidFill>
                <a:effectLst>
                  <a:outerShdw blurRad="38100" dist="38100" dir="2700000" algn="tl">
                    <a:srgbClr val="000000">
                      <a:alpha val="43137"/>
                    </a:srgbClr>
                  </a:outerShdw>
                </a:effectLst>
              </a:rPr>
              <a:t>Punta hueca encamisada (JHP</a:t>
            </a:r>
            <a:r>
              <a:rPr lang="es-ES" sz="2400" dirty="0" smtClean="0">
                <a:solidFill>
                  <a:schemeClr val="accent3">
                    <a:lumMod val="75000"/>
                  </a:schemeClr>
                </a:solidFill>
                <a:effectLst>
                  <a:outerShdw blurRad="38100" dist="38100" dir="2700000" algn="tl">
                    <a:srgbClr val="000000">
                      <a:alpha val="43137"/>
                    </a:srgbClr>
                  </a:outerShdw>
                </a:effectLst>
              </a:rPr>
              <a:t>)</a:t>
            </a:r>
            <a:br>
              <a:rPr lang="es-ES" sz="2400" dirty="0" smtClean="0">
                <a:solidFill>
                  <a:schemeClr val="accent3">
                    <a:lumMod val="75000"/>
                  </a:schemeClr>
                </a:solidFill>
                <a:effectLst>
                  <a:outerShdw blurRad="38100" dist="38100" dir="2700000" algn="tl">
                    <a:srgbClr val="000000">
                      <a:alpha val="43137"/>
                    </a:srgbClr>
                  </a:outerShdw>
                </a:effectLst>
              </a:rPr>
            </a:br>
            <a:r>
              <a:rPr lang="es-ES" sz="2400" b="1" dirty="0">
                <a:solidFill>
                  <a:schemeClr val="accent3">
                    <a:lumMod val="75000"/>
                  </a:schemeClr>
                </a:solidFill>
                <a:effectLst>
                  <a:outerShdw blurRad="38100" dist="38100" dir="2700000" algn="tl">
                    <a:srgbClr val="000000">
                      <a:alpha val="43137"/>
                    </a:srgbClr>
                  </a:outerShdw>
                </a:effectLst>
              </a:rPr>
              <a:t/>
            </a:r>
            <a:br>
              <a:rPr lang="es-ES" sz="2400" b="1" dirty="0">
                <a:solidFill>
                  <a:schemeClr val="accent3">
                    <a:lumMod val="75000"/>
                  </a:schemeClr>
                </a:solidFill>
                <a:effectLst>
                  <a:outerShdw blurRad="38100" dist="38100" dir="2700000" algn="tl">
                    <a:srgbClr val="000000">
                      <a:alpha val="43137"/>
                    </a:srgbClr>
                  </a:outerShdw>
                </a:effectLst>
              </a:rPr>
            </a:br>
            <a:r>
              <a:rPr lang="es-ES" sz="2400" dirty="0">
                <a:solidFill>
                  <a:schemeClr val="accent3">
                    <a:lumMod val="75000"/>
                  </a:schemeClr>
                </a:solidFill>
                <a:effectLst>
                  <a:outerShdw blurRad="38100" dist="38100" dir="2700000" algn="tl">
                    <a:srgbClr val="000000">
                      <a:alpha val="43137"/>
                    </a:srgbClr>
                  </a:outerShdw>
                </a:effectLst>
              </a:rPr>
              <a:t>Una camisa, generalmente de cobre, cubre completamente el núcleo de plomo blando de la bala. Esta camisa facilita la alimentación fiable de munición en armas semiautomáticas</a:t>
            </a:r>
            <a:r>
              <a:rPr lang="es-ES" sz="2400" dirty="0" smtClean="0">
                <a:solidFill>
                  <a:schemeClr val="accent3">
                    <a:lumMod val="75000"/>
                  </a:schemeClr>
                </a:solidFill>
                <a:effectLst>
                  <a:outerShdw blurRad="38100" dist="38100" dir="2700000" algn="tl">
                    <a:srgbClr val="000000">
                      <a:alpha val="43137"/>
                    </a:srgbClr>
                  </a:outerShdw>
                </a:effectLst>
              </a:rPr>
              <a:t>.</a:t>
            </a:r>
            <a:r>
              <a:rPr lang="es-ES" sz="2400" dirty="0">
                <a:solidFill>
                  <a:schemeClr val="accent3">
                    <a:lumMod val="75000"/>
                  </a:schemeClr>
                </a:solidFill>
                <a:effectLst>
                  <a:outerShdw blurRad="38100" dist="38100" dir="2700000" algn="tl">
                    <a:srgbClr val="000000">
                      <a:alpha val="43137"/>
                    </a:srgbClr>
                  </a:outerShdw>
                </a:effectLst>
              </a:rPr>
              <a:t/>
            </a:r>
            <a:br>
              <a:rPr lang="es-ES" sz="2400" dirty="0">
                <a:solidFill>
                  <a:schemeClr val="accent3">
                    <a:lumMod val="75000"/>
                  </a:schemeClr>
                </a:solidFill>
                <a:effectLst>
                  <a:outerShdw blurRad="38100" dist="38100" dir="2700000" algn="tl">
                    <a:srgbClr val="000000">
                      <a:alpha val="43137"/>
                    </a:srgbClr>
                  </a:outerShdw>
                </a:effectLst>
              </a:rPr>
            </a:br>
            <a:r>
              <a:rPr lang="es-ES" sz="2400" dirty="0">
                <a:solidFill>
                  <a:schemeClr val="accent3">
                    <a:lumMod val="75000"/>
                  </a:schemeClr>
                </a:solidFill>
                <a:effectLst>
                  <a:outerShdw blurRad="38100" dist="38100" dir="2700000" algn="tl">
                    <a:srgbClr val="000000">
                      <a:alpha val="43137"/>
                    </a:srgbClr>
                  </a:outerShdw>
                </a:effectLst>
              </a:rPr>
              <a:t/>
            </a:r>
            <a:br>
              <a:rPr lang="es-ES" sz="2400" dirty="0">
                <a:solidFill>
                  <a:schemeClr val="accent3">
                    <a:lumMod val="75000"/>
                  </a:schemeClr>
                </a:solidFill>
                <a:effectLst>
                  <a:outerShdw blurRad="38100" dist="38100" dir="2700000" algn="tl">
                    <a:srgbClr val="000000">
                      <a:alpha val="43137"/>
                    </a:srgbClr>
                  </a:outerShdw>
                </a:effectLst>
              </a:rPr>
            </a:br>
            <a:r>
              <a:rPr lang="es-ES" sz="2400" dirty="0">
                <a:solidFill>
                  <a:schemeClr val="accent3">
                    <a:lumMod val="75000"/>
                  </a:schemeClr>
                </a:solidFill>
                <a:effectLst>
                  <a:outerShdw blurRad="38100" dist="38100" dir="2700000" algn="tl">
                    <a:srgbClr val="000000">
                      <a:alpha val="43137"/>
                    </a:srgbClr>
                  </a:outerShdw>
                </a:effectLst>
              </a:rPr>
              <a:t>Punta hueca </a:t>
            </a:r>
            <a:r>
              <a:rPr lang="es-ES" sz="2400" dirty="0" err="1" smtClean="0">
                <a:solidFill>
                  <a:schemeClr val="accent3">
                    <a:lumMod val="75000"/>
                  </a:schemeClr>
                </a:solidFill>
                <a:effectLst>
                  <a:outerShdw blurRad="38100" dist="38100" dir="2700000" algn="tl">
                    <a:srgbClr val="000000">
                      <a:alpha val="43137"/>
                    </a:srgbClr>
                  </a:outerShdw>
                </a:effectLst>
              </a:rPr>
              <a:t>semi</a:t>
            </a:r>
            <a:r>
              <a:rPr lang="es-ES" sz="2400" dirty="0" smtClean="0">
                <a:solidFill>
                  <a:schemeClr val="accent3">
                    <a:lumMod val="75000"/>
                  </a:schemeClr>
                </a:solidFill>
                <a:effectLst>
                  <a:outerShdw blurRad="38100" dist="38100" dir="2700000" algn="tl">
                    <a:srgbClr val="000000">
                      <a:alpha val="43137"/>
                    </a:srgbClr>
                  </a:outerShdw>
                </a:effectLst>
              </a:rPr>
              <a:t> encamisada </a:t>
            </a:r>
            <a:r>
              <a:rPr lang="es-ES" sz="2400" dirty="0">
                <a:solidFill>
                  <a:schemeClr val="accent3">
                    <a:lumMod val="75000"/>
                  </a:schemeClr>
                </a:solidFill>
                <a:effectLst>
                  <a:outerShdw blurRad="38100" dist="38100" dir="2700000" algn="tl">
                    <a:srgbClr val="000000">
                      <a:alpha val="43137"/>
                    </a:srgbClr>
                  </a:outerShdw>
                </a:effectLst>
              </a:rPr>
              <a:t>(SJHP</a:t>
            </a:r>
            <a:r>
              <a:rPr lang="es-ES" sz="2400" dirty="0" smtClean="0">
                <a:solidFill>
                  <a:schemeClr val="accent3">
                    <a:lumMod val="75000"/>
                  </a:schemeClr>
                </a:solidFill>
                <a:effectLst>
                  <a:outerShdw blurRad="38100" dist="38100" dir="2700000" algn="tl">
                    <a:srgbClr val="000000">
                      <a:alpha val="43137"/>
                    </a:srgbClr>
                  </a:outerShdw>
                </a:effectLst>
              </a:rPr>
              <a:t>)</a:t>
            </a:r>
            <a:br>
              <a:rPr lang="es-ES" sz="2400" dirty="0" smtClean="0">
                <a:solidFill>
                  <a:schemeClr val="accent3">
                    <a:lumMod val="75000"/>
                  </a:schemeClr>
                </a:solidFill>
                <a:effectLst>
                  <a:outerShdw blurRad="38100" dist="38100" dir="2700000" algn="tl">
                    <a:srgbClr val="000000">
                      <a:alpha val="43137"/>
                    </a:srgbClr>
                  </a:outerShdw>
                </a:effectLst>
              </a:rPr>
            </a:br>
            <a:r>
              <a:rPr lang="es-ES" sz="2400" b="1" dirty="0">
                <a:solidFill>
                  <a:schemeClr val="accent3">
                    <a:lumMod val="75000"/>
                  </a:schemeClr>
                </a:solidFill>
                <a:effectLst>
                  <a:outerShdw blurRad="38100" dist="38100" dir="2700000" algn="tl">
                    <a:srgbClr val="000000">
                      <a:alpha val="43137"/>
                    </a:srgbClr>
                  </a:outerShdw>
                </a:effectLst>
              </a:rPr>
              <a:t/>
            </a:r>
            <a:br>
              <a:rPr lang="es-ES" sz="2400" b="1" dirty="0">
                <a:solidFill>
                  <a:schemeClr val="accent3">
                    <a:lumMod val="75000"/>
                  </a:schemeClr>
                </a:solidFill>
                <a:effectLst>
                  <a:outerShdw blurRad="38100" dist="38100" dir="2700000" algn="tl">
                    <a:srgbClr val="000000">
                      <a:alpha val="43137"/>
                    </a:srgbClr>
                  </a:outerShdw>
                </a:effectLst>
              </a:rPr>
            </a:br>
            <a:r>
              <a:rPr lang="es-ES" sz="2400" dirty="0">
                <a:solidFill>
                  <a:schemeClr val="accent3">
                    <a:lumMod val="75000"/>
                  </a:schemeClr>
                </a:solidFill>
                <a:effectLst>
                  <a:outerShdw blurRad="38100" dist="38100" dir="2700000" algn="tl">
                    <a:srgbClr val="000000">
                      <a:alpha val="43137"/>
                    </a:srgbClr>
                  </a:outerShdw>
                </a:effectLst>
              </a:rPr>
              <a:t>A diferencia de las puntas huecas encamisadas, esta no cubre la bala por completo, sino que la cubre solo parcialmente, dejando expuesta la punta de plomo. Esto permite una mejor expansión de la punta hueca y es común en la munición de revólver.</a:t>
            </a:r>
            <a:br>
              <a:rPr lang="es-ES" sz="2400" dirty="0">
                <a:solidFill>
                  <a:schemeClr val="accent3">
                    <a:lumMod val="75000"/>
                  </a:schemeClr>
                </a:solidFill>
                <a:effectLst>
                  <a:outerShdw blurRad="38100" dist="38100" dir="2700000" algn="tl">
                    <a:srgbClr val="000000">
                      <a:alpha val="43137"/>
                    </a:srgbClr>
                  </a:outerShdw>
                </a:effectLst>
              </a:rPr>
            </a:br>
            <a:endParaRPr lang="es-AR" sz="24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3615" y="220661"/>
            <a:ext cx="2257425" cy="2028825"/>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7275" y="125411"/>
            <a:ext cx="2419171" cy="2124075"/>
          </a:xfrm>
          <a:prstGeom prst="rect">
            <a:avLst/>
          </a:prstGeom>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40845" y="173035"/>
            <a:ext cx="2152650" cy="2124075"/>
          </a:xfrm>
          <a:prstGeom prst="rect">
            <a:avLst/>
          </a:prstGeom>
        </p:spPr>
      </p:pic>
    </p:spTree>
    <p:extLst>
      <p:ext uri="{BB962C8B-B14F-4D97-AF65-F5344CB8AC3E}">
        <p14:creationId xmlns:p14="http://schemas.microsoft.com/office/powerpoint/2010/main" val="1034423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98585" y="4033987"/>
            <a:ext cx="10515600" cy="2608352"/>
          </a:xfrm>
        </p:spPr>
        <p:txBody>
          <a:bodyPr>
            <a:normAutofit fontScale="77500" lnSpcReduction="20000"/>
          </a:bodyPr>
          <a:lstStyle/>
          <a:p>
            <a:pPr marL="0" indent="0">
              <a:buNone/>
            </a:pPr>
            <a:r>
              <a:rPr lang="es-ES" dirty="0" smtClean="0"/>
              <a:t>                                         </a:t>
            </a:r>
            <a:r>
              <a:rPr lang="es-ES" sz="2400" dirty="0" smtClean="0">
                <a:solidFill>
                  <a:schemeClr val="accent3">
                    <a:lumMod val="75000"/>
                  </a:schemeClr>
                </a:solidFill>
                <a:effectLst>
                  <a:outerShdw blurRad="38100" dist="38100" dir="2700000" algn="tl">
                    <a:srgbClr val="000000">
                      <a:alpha val="43137"/>
                    </a:srgbClr>
                  </a:outerShdw>
                </a:effectLst>
              </a:rPr>
              <a:t>Punta redonda de plomo</a:t>
            </a:r>
          </a:p>
          <a:p>
            <a:pPr marL="0" indent="0">
              <a:buNone/>
            </a:pPr>
            <a:endParaRPr lang="es-ES" sz="2400" dirty="0">
              <a:solidFill>
                <a:schemeClr val="accent3">
                  <a:lumMod val="75000"/>
                </a:schemeClr>
              </a:solidFill>
              <a:effectLst>
                <a:outerShdw blurRad="38100" dist="38100" dir="2700000" algn="tl">
                  <a:srgbClr val="000000">
                    <a:alpha val="43137"/>
                  </a:srgbClr>
                </a:outerShdw>
              </a:effectLst>
            </a:endParaRPr>
          </a:p>
          <a:p>
            <a:pPr marL="0" indent="0">
              <a:buNone/>
            </a:pPr>
            <a:r>
              <a:rPr lang="es-ES" sz="2400" dirty="0" smtClean="0">
                <a:solidFill>
                  <a:schemeClr val="accent3">
                    <a:lumMod val="75000"/>
                  </a:schemeClr>
                </a:solidFill>
                <a:effectLst>
                  <a:outerShdw blurRad="38100" dist="38100" dir="2700000" algn="tl">
                    <a:srgbClr val="000000">
                      <a:alpha val="43137"/>
                    </a:srgbClr>
                  </a:outerShdw>
                </a:effectLst>
              </a:rPr>
              <a:t>La </a:t>
            </a:r>
            <a:r>
              <a:rPr lang="es-ES" sz="2400" dirty="0">
                <a:solidFill>
                  <a:schemeClr val="accent3">
                    <a:lumMod val="75000"/>
                  </a:schemeClr>
                </a:solidFill>
                <a:effectLst>
                  <a:outerShdw blurRad="38100" dist="38100" dir="2700000" algn="tl">
                    <a:srgbClr val="000000">
                      <a:alpha val="43137"/>
                    </a:srgbClr>
                  </a:outerShdw>
                </a:effectLst>
              </a:rPr>
              <a:t>bala de punta redonda de plomo (LRN) es esencialmente una bala FMJ sin camisa. Como su nombre indica, está hecha de plomo y tiene una punta redondeada. Al no tener camisa, la bala LRN no funciona bien en armas semiautomáticas, por lo que es más adecuada para revólveres y armas de palanca</a:t>
            </a:r>
            <a:r>
              <a:rPr lang="es-ES" sz="2400" dirty="0" smtClean="0">
                <a:solidFill>
                  <a:schemeClr val="accent3">
                    <a:lumMod val="75000"/>
                  </a:schemeClr>
                </a:solidFill>
                <a:effectLst>
                  <a:outerShdw blurRad="38100" dist="38100" dir="2700000" algn="tl">
                    <a:srgbClr val="000000">
                      <a:alpha val="43137"/>
                    </a:srgbClr>
                  </a:outerShdw>
                </a:effectLst>
              </a:rPr>
              <a:t>.</a:t>
            </a:r>
          </a:p>
          <a:p>
            <a:pPr marL="0" indent="0">
              <a:buNone/>
            </a:pPr>
            <a:r>
              <a:rPr lang="es-ES" sz="2400" dirty="0" smtClean="0">
                <a:solidFill>
                  <a:schemeClr val="accent3">
                    <a:lumMod val="75000"/>
                  </a:schemeClr>
                </a:solidFill>
                <a:effectLst>
                  <a:outerShdw blurRad="38100" dist="38100" dir="2700000" algn="tl">
                    <a:srgbClr val="000000">
                      <a:alpha val="43137"/>
                    </a:srgbClr>
                  </a:outerShdw>
                </a:effectLst>
              </a:rPr>
              <a:t>Estas puntas son generalmente recubiertas de pintura dura teflonada o de una capa de cobre depositada por medio de un baño electrolítico para poder ser utilizadas en armas semiautomáticas. </a:t>
            </a:r>
            <a:r>
              <a:rPr lang="es-ES" sz="2400" dirty="0" err="1" smtClean="0">
                <a:solidFill>
                  <a:schemeClr val="accent3">
                    <a:lumMod val="75000"/>
                  </a:schemeClr>
                </a:solidFill>
                <a:effectLst>
                  <a:outerShdw blurRad="38100" dist="38100" dir="2700000" algn="tl">
                    <a:srgbClr val="000000">
                      <a:alpha val="43137"/>
                    </a:srgbClr>
                  </a:outerShdw>
                </a:effectLst>
              </a:rPr>
              <a:t>Tambien</a:t>
            </a:r>
            <a:r>
              <a:rPr lang="es-ES" sz="2400" dirty="0" smtClean="0">
                <a:solidFill>
                  <a:schemeClr val="accent3">
                    <a:lumMod val="75000"/>
                  </a:schemeClr>
                </a:solidFill>
                <a:effectLst>
                  <a:outerShdw blurRad="38100" dist="38100" dir="2700000" algn="tl">
                    <a:srgbClr val="000000">
                      <a:alpha val="43137"/>
                    </a:srgbClr>
                  </a:outerShdw>
                </a:effectLst>
              </a:rPr>
              <a:t>, pueden lubricarse en sus ranuras de lubricación para permitir un correcto transito por el interior del </a:t>
            </a:r>
            <a:r>
              <a:rPr lang="es-ES" sz="2400" dirty="0" err="1" smtClean="0">
                <a:solidFill>
                  <a:schemeClr val="accent3">
                    <a:lumMod val="75000"/>
                  </a:schemeClr>
                </a:solidFill>
                <a:effectLst>
                  <a:outerShdw blurRad="38100" dist="38100" dir="2700000" algn="tl">
                    <a:srgbClr val="000000">
                      <a:alpha val="43137"/>
                    </a:srgbClr>
                  </a:outerShdw>
                </a:effectLst>
              </a:rPr>
              <a:t>cañon</a:t>
            </a:r>
            <a:r>
              <a:rPr lang="es-ES" sz="2400" dirty="0" smtClean="0">
                <a:solidFill>
                  <a:schemeClr val="accent3">
                    <a:lumMod val="75000"/>
                  </a:schemeClr>
                </a:solidFill>
                <a:effectLst>
                  <a:outerShdw blurRad="38100" dist="38100" dir="2700000" algn="tl">
                    <a:srgbClr val="000000">
                      <a:alpha val="43137"/>
                    </a:srgbClr>
                  </a:outerShdw>
                </a:effectLst>
              </a:rPr>
              <a:t>.</a:t>
            </a:r>
            <a:endParaRPr lang="es-AR" sz="24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5860" y="1329830"/>
            <a:ext cx="2619375" cy="1743075"/>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0747" y="1329830"/>
            <a:ext cx="2846447" cy="1743074"/>
          </a:xfrm>
          <a:prstGeom prst="rect">
            <a:avLst/>
          </a:prstGeom>
        </p:spPr>
      </p:pic>
    </p:spTree>
    <p:extLst>
      <p:ext uri="{BB962C8B-B14F-4D97-AF65-F5344CB8AC3E}">
        <p14:creationId xmlns:p14="http://schemas.microsoft.com/office/powerpoint/2010/main" val="3371525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45234" y="3913218"/>
            <a:ext cx="10515600" cy="1995877"/>
          </a:xfrm>
        </p:spPr>
        <p:txBody>
          <a:bodyPr/>
          <a:lstStyle/>
          <a:p>
            <a:pPr marL="0" indent="0">
              <a:buNone/>
            </a:pPr>
            <a:r>
              <a:rPr lang="es-ES" dirty="0" smtClean="0"/>
              <a:t>                                        </a:t>
            </a:r>
            <a:r>
              <a:rPr lang="es-ES" sz="2400" dirty="0" smtClean="0">
                <a:solidFill>
                  <a:schemeClr val="accent3">
                    <a:lumMod val="75000"/>
                  </a:schemeClr>
                </a:solidFill>
                <a:effectLst>
                  <a:outerShdw blurRad="38100" dist="38100" dir="2700000" algn="tl">
                    <a:srgbClr val="000000">
                      <a:alpha val="43137"/>
                    </a:srgbClr>
                  </a:outerShdw>
                </a:effectLst>
              </a:rPr>
              <a:t>Balas de punta blanda</a:t>
            </a:r>
          </a:p>
          <a:p>
            <a:pPr marL="0" indent="0">
              <a:buNone/>
            </a:pPr>
            <a:r>
              <a:rPr lang="es-ES" sz="2400" dirty="0" smtClean="0">
                <a:solidFill>
                  <a:schemeClr val="accent3">
                    <a:lumMod val="75000"/>
                  </a:schemeClr>
                </a:solidFill>
                <a:effectLst>
                  <a:outerShdw blurRad="38100" dist="38100" dir="2700000" algn="tl">
                    <a:srgbClr val="000000">
                      <a:alpha val="43137"/>
                    </a:srgbClr>
                  </a:outerShdw>
                </a:effectLst>
              </a:rPr>
              <a:t>Las </a:t>
            </a:r>
            <a:r>
              <a:rPr lang="es-ES" sz="2400" dirty="0">
                <a:solidFill>
                  <a:schemeClr val="accent3">
                    <a:lumMod val="75000"/>
                  </a:schemeClr>
                </a:solidFill>
                <a:effectLst>
                  <a:outerShdw blurRad="38100" dist="38100" dir="2700000" algn="tl">
                    <a:srgbClr val="000000">
                      <a:alpha val="43137"/>
                    </a:srgbClr>
                  </a:outerShdw>
                </a:effectLst>
              </a:rPr>
              <a:t>balas de punta blanda están casi completamente encamisadas, pero con una punta de plomo blando expuesta. Suelen tener el mismo perfil que una bala FMJ estándar. Sin embargo, a diferencia de esta última, se expande e inflige mayor daño a los tejidos blandos. Por eso se usan comúnmente en defensa personal y caza.</a:t>
            </a:r>
            <a:endParaRPr lang="es-AR" sz="24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234" y="1027906"/>
            <a:ext cx="2857500" cy="1600200"/>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6029" y="832675"/>
            <a:ext cx="2143125" cy="2143125"/>
          </a:xfrm>
          <a:prstGeom prst="rect">
            <a:avLst/>
          </a:prstGeom>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00698" y="1046987"/>
            <a:ext cx="2476500" cy="1714500"/>
          </a:xfrm>
          <a:prstGeom prst="rect">
            <a:avLst/>
          </a:prstGeom>
        </p:spPr>
      </p:pic>
    </p:spTree>
    <p:extLst>
      <p:ext uri="{BB962C8B-B14F-4D97-AF65-F5344CB8AC3E}">
        <p14:creationId xmlns:p14="http://schemas.microsoft.com/office/powerpoint/2010/main" val="1876882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2947059"/>
            <a:ext cx="10515600" cy="3790171"/>
          </a:xfrm>
        </p:spPr>
        <p:txBody>
          <a:bodyPr>
            <a:normAutofit/>
          </a:bodyPr>
          <a:lstStyle/>
          <a:p>
            <a:pPr marL="0" indent="0">
              <a:buNone/>
            </a:pPr>
            <a:r>
              <a:rPr lang="es-ES" dirty="0" smtClean="0"/>
              <a:t>                                             </a:t>
            </a:r>
            <a:r>
              <a:rPr lang="es-ES" sz="2400" dirty="0" smtClean="0">
                <a:solidFill>
                  <a:schemeClr val="accent3">
                    <a:lumMod val="75000"/>
                  </a:schemeClr>
                </a:solidFill>
                <a:effectLst>
                  <a:outerShdw blurRad="38100" dist="38100" dir="2700000" algn="tl">
                    <a:srgbClr val="000000">
                      <a:alpha val="43137"/>
                    </a:srgbClr>
                  </a:outerShdw>
                </a:effectLst>
              </a:rPr>
              <a:t>Punta frangible</a:t>
            </a:r>
          </a:p>
          <a:p>
            <a:pPr marL="0" indent="0">
              <a:buNone/>
            </a:pPr>
            <a:r>
              <a:rPr lang="es-ES" sz="2400" dirty="0" smtClean="0">
                <a:solidFill>
                  <a:schemeClr val="accent3">
                    <a:lumMod val="75000"/>
                  </a:schemeClr>
                </a:solidFill>
                <a:effectLst>
                  <a:outerShdw blurRad="38100" dist="38100" dir="2700000" algn="tl">
                    <a:srgbClr val="000000">
                      <a:alpha val="43137"/>
                    </a:srgbClr>
                  </a:outerShdw>
                </a:effectLst>
              </a:rPr>
              <a:t>La </a:t>
            </a:r>
            <a:r>
              <a:rPr lang="es-ES" sz="2400" dirty="0">
                <a:solidFill>
                  <a:schemeClr val="accent3">
                    <a:lumMod val="75000"/>
                  </a:schemeClr>
                </a:solidFill>
                <a:effectLst>
                  <a:outerShdw blurRad="38100" dist="38100" dir="2700000" algn="tl">
                    <a:srgbClr val="000000">
                      <a:alpha val="43137"/>
                    </a:srgbClr>
                  </a:outerShdw>
                </a:effectLst>
              </a:rPr>
              <a:t>munición frangible utiliza un proyectil sin plomo, diseñado para romperse o desintegrarse al impactar una superficie dura, como un blanco de acero. Está hecha de un compuesto sinterizado, compuesto principalmente de cobre, estaño y otros metales.</a:t>
            </a:r>
          </a:p>
          <a:p>
            <a:pPr marL="0" indent="0">
              <a:buNone/>
            </a:pPr>
            <a:r>
              <a:rPr lang="es-ES" sz="2400" dirty="0">
                <a:solidFill>
                  <a:schemeClr val="accent3">
                    <a:lumMod val="75000"/>
                  </a:schemeClr>
                </a:solidFill>
                <a:effectLst>
                  <a:outerShdw blurRad="38100" dist="38100" dir="2700000" algn="tl">
                    <a:srgbClr val="000000">
                      <a:alpha val="43137"/>
                    </a:srgbClr>
                  </a:outerShdw>
                </a:effectLst>
              </a:rPr>
              <a:t>Aunque ciertamente no es seguro disparar a personas, la munición frangible de entrenamiento es una buena opción para disparar a blancos de acero. Esto se debe a que las balas FMJ tradicionales pueden arrojar fragmentos peligrosos de bala hacia el tirador al disparar acero a corta distancia. Las balas frangibles simplemente se desintegran al impactar contra una superficie dura, sin salpicar.</a:t>
            </a:r>
          </a:p>
          <a:p>
            <a:endParaRPr lang="es-AR" sz="2400"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3705" y="117949"/>
            <a:ext cx="5856227" cy="2829110"/>
          </a:xfrm>
          <a:prstGeom prst="rect">
            <a:avLst/>
          </a:prstGeom>
        </p:spPr>
      </p:pic>
    </p:spTree>
    <p:extLst>
      <p:ext uri="{BB962C8B-B14F-4D97-AF65-F5344CB8AC3E}">
        <p14:creationId xmlns:p14="http://schemas.microsoft.com/office/powerpoint/2010/main" val="331700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518913"/>
            <a:ext cx="9144000" cy="991050"/>
          </a:xfrm>
        </p:spPr>
        <p:txBody>
          <a:bodyPr/>
          <a:lstStyle/>
          <a:p>
            <a:r>
              <a:rPr lang="es-AR" dirty="0" smtClean="0">
                <a:solidFill>
                  <a:schemeClr val="accent3">
                    <a:lumMod val="75000"/>
                  </a:schemeClr>
                </a:solidFill>
                <a:effectLst>
                  <a:outerShdw blurRad="38100" dist="38100" dir="2700000" algn="tl">
                    <a:srgbClr val="000000">
                      <a:alpha val="43137"/>
                    </a:srgbClr>
                  </a:outerShdw>
                </a:effectLst>
              </a:rPr>
              <a:t>RECARGA DE MUNICIONES</a:t>
            </a:r>
            <a:endParaRPr lang="es-AR" dirty="0">
              <a:solidFill>
                <a:schemeClr val="accent3">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28129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538158" y="4134868"/>
            <a:ext cx="4728713" cy="1325563"/>
          </a:xfrm>
        </p:spPr>
        <p:txBody>
          <a:bodyPr>
            <a:noAutofit/>
          </a:bodyPr>
          <a:lstStyle/>
          <a:p>
            <a:r>
              <a:rPr lang="es-AR" sz="6000" dirty="0" smtClean="0">
                <a:solidFill>
                  <a:schemeClr val="accent3">
                    <a:lumMod val="75000"/>
                  </a:schemeClr>
                </a:solidFill>
                <a:effectLst>
                  <a:outerShdw blurRad="38100" dist="38100" dir="2700000" algn="tl">
                    <a:srgbClr val="000000">
                      <a:alpha val="43137"/>
                    </a:srgbClr>
                  </a:outerShdw>
                </a:effectLst>
              </a:rPr>
              <a:t>¿PREGUNTAS?</a:t>
            </a:r>
            <a:endParaRPr lang="es-AR" sz="6000" dirty="0">
              <a:solidFill>
                <a:schemeClr val="accent3">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825625"/>
            <a:ext cx="4941498" cy="4351338"/>
          </a:xfrm>
        </p:spPr>
        <p:txBody>
          <a:bodyPr>
            <a:normAutofit/>
          </a:bodyPr>
          <a:lstStyle/>
          <a:p>
            <a:pPr marL="0" indent="0">
              <a:buNone/>
            </a:pPr>
            <a:r>
              <a:rPr lang="es-AR" sz="6000" dirty="0" smtClean="0">
                <a:solidFill>
                  <a:schemeClr val="accent3">
                    <a:lumMod val="75000"/>
                  </a:schemeClr>
                </a:solidFill>
                <a:effectLst>
                  <a:outerShdw blurRad="38100" dist="38100" dir="2700000" algn="tl">
                    <a:srgbClr val="000000">
                      <a:alpha val="43137"/>
                    </a:srgbClr>
                  </a:outerShdw>
                </a:effectLst>
              </a:rPr>
              <a:t>¿DUDAS?</a:t>
            </a:r>
            <a:endParaRPr lang="es-AR" sz="6000" dirty="0">
              <a:solidFill>
                <a:schemeClr val="accent3">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87597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4043" y="3418090"/>
            <a:ext cx="9144000" cy="2387600"/>
          </a:xfrm>
        </p:spPr>
        <p:txBody>
          <a:bodyPr>
            <a:normAutofit fontScale="90000"/>
          </a:bodyPr>
          <a:lstStyle/>
          <a:p>
            <a:pPr algn="l"/>
            <a:r>
              <a:rPr lang="es-ES" dirty="0">
                <a:solidFill>
                  <a:srgbClr val="0070C0"/>
                </a:solidFill>
                <a:effectLst>
                  <a:outerShdw blurRad="38100" dist="38100" dir="2700000" algn="tl">
                    <a:srgbClr val="000000">
                      <a:alpha val="43137"/>
                    </a:srgbClr>
                  </a:outerShdw>
                </a:effectLst>
              </a:rPr>
              <a:t>Bienvenidos al :</a:t>
            </a:r>
            <a:br>
              <a:rPr lang="es-ES" dirty="0">
                <a:solidFill>
                  <a:srgbClr val="0070C0"/>
                </a:solidFill>
                <a:effectLst>
                  <a:outerShdw blurRad="38100" dist="38100" dir="2700000" algn="tl">
                    <a:srgbClr val="000000">
                      <a:alpha val="43137"/>
                    </a:srgbClr>
                  </a:outerShdw>
                </a:effectLst>
              </a:rPr>
            </a:br>
            <a:r>
              <a:rPr lang="es-ES" dirty="0">
                <a:solidFill>
                  <a:srgbClr val="0070C0"/>
                </a:solidFill>
                <a:effectLst>
                  <a:outerShdw blurRad="38100" dist="38100" dir="2700000" algn="tl">
                    <a:srgbClr val="000000">
                      <a:alpha val="43137"/>
                    </a:srgbClr>
                  </a:outerShdw>
                </a:effectLst>
              </a:rPr>
              <a:t>            </a:t>
            </a:r>
            <a:br>
              <a:rPr lang="es-ES" dirty="0">
                <a:solidFill>
                  <a:srgbClr val="0070C0"/>
                </a:solidFill>
                <a:effectLst>
                  <a:outerShdw blurRad="38100" dist="38100" dir="2700000" algn="tl">
                    <a:srgbClr val="000000">
                      <a:alpha val="43137"/>
                    </a:srgbClr>
                  </a:outerShdw>
                </a:effectLst>
              </a:rPr>
            </a:br>
            <a:r>
              <a:rPr lang="es-ES" dirty="0">
                <a:solidFill>
                  <a:srgbClr val="0070C0"/>
                </a:solidFill>
                <a:effectLst>
                  <a:outerShdw blurRad="38100" dist="38100" dir="2700000" algn="tl">
                    <a:srgbClr val="000000">
                      <a:alpha val="43137"/>
                    </a:srgbClr>
                  </a:outerShdw>
                </a:effectLst>
              </a:rPr>
              <a:t/>
            </a:r>
            <a:br>
              <a:rPr lang="es-ES" dirty="0">
                <a:solidFill>
                  <a:srgbClr val="0070C0"/>
                </a:solidFill>
                <a:effectLst>
                  <a:outerShdw blurRad="38100" dist="38100" dir="2700000" algn="tl">
                    <a:srgbClr val="000000">
                      <a:alpha val="43137"/>
                    </a:srgbClr>
                  </a:outerShdw>
                </a:effectLst>
              </a:rPr>
            </a:br>
            <a:r>
              <a:rPr lang="es-ES" dirty="0">
                <a:solidFill>
                  <a:srgbClr val="0070C0"/>
                </a:solidFill>
                <a:effectLst>
                  <a:outerShdw blurRad="38100" dist="38100" dir="2700000" algn="tl">
                    <a:srgbClr val="000000">
                      <a:alpha val="43137"/>
                    </a:srgbClr>
                  </a:outerShdw>
                </a:effectLst>
              </a:rPr>
              <a:t>           “ESPACIO DE     DEFINICIÓN INSTITUCIONAL”</a:t>
            </a:r>
            <a:r>
              <a:rPr lang="es-AR" dirty="0">
                <a:solidFill>
                  <a:srgbClr val="0070C0"/>
                </a:solidFill>
                <a:effectLst>
                  <a:outerShdw blurRad="38100" dist="38100" dir="2700000" algn="tl">
                    <a:srgbClr val="000000">
                      <a:alpha val="43137"/>
                    </a:srgbClr>
                  </a:outerShdw>
                </a:effectLst>
              </a:rPr>
              <a:t/>
            </a:r>
            <a:br>
              <a:rPr lang="es-AR" dirty="0">
                <a:solidFill>
                  <a:srgbClr val="0070C0"/>
                </a:solidFill>
                <a:effectLst>
                  <a:outerShdw blurRad="38100" dist="38100" dir="2700000" algn="tl">
                    <a:srgbClr val="000000">
                      <a:alpha val="43137"/>
                    </a:srgbClr>
                  </a:outerShdw>
                </a:effectLst>
              </a:rPr>
            </a:br>
            <a:endParaRPr lang="es-AR" dirty="0">
              <a:solidFill>
                <a:srgbClr val="0070C0"/>
              </a:solidFill>
            </a:endParaRPr>
          </a:p>
        </p:txBody>
      </p:sp>
    </p:spTree>
    <p:extLst>
      <p:ext uri="{BB962C8B-B14F-4D97-AF65-F5344CB8AC3E}">
        <p14:creationId xmlns:p14="http://schemas.microsoft.com/office/powerpoint/2010/main" val="3717391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96195" y="1285335"/>
            <a:ext cx="9144000" cy="965171"/>
          </a:xfrm>
        </p:spPr>
        <p:txBody>
          <a:bodyPr/>
          <a:lstStyle/>
          <a:p>
            <a:r>
              <a:rPr lang="es-AR" dirty="0" smtClean="0">
                <a:solidFill>
                  <a:schemeClr val="accent3">
                    <a:lumMod val="75000"/>
                  </a:schemeClr>
                </a:solidFill>
                <a:effectLst>
                  <a:outerShdw blurRad="38100" dist="38100" dir="2700000" algn="tl">
                    <a:srgbClr val="000000">
                      <a:alpha val="43137"/>
                    </a:srgbClr>
                  </a:outerShdw>
                </a:effectLst>
              </a:rPr>
              <a:t>¡GRACIAS!</a:t>
            </a:r>
            <a:endParaRPr lang="es-AR" dirty="0">
              <a:solidFill>
                <a:schemeClr val="accent3">
                  <a:lumMod val="75000"/>
                </a:schemeClr>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82333" y="3963208"/>
            <a:ext cx="2371725" cy="1933575"/>
          </a:xfrm>
          <a:prstGeom prst="rect">
            <a:avLst/>
          </a:prstGeom>
        </p:spPr>
      </p:pic>
    </p:spTree>
    <p:extLst>
      <p:ext uri="{BB962C8B-B14F-4D97-AF65-F5344CB8AC3E}">
        <p14:creationId xmlns:p14="http://schemas.microsoft.com/office/powerpoint/2010/main" val="332568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AR" dirty="0">
                <a:solidFill>
                  <a:schemeClr val="accent3">
                    <a:lumMod val="75000"/>
                  </a:schemeClr>
                </a:solidFill>
                <a:effectLst>
                  <a:outerShdw blurRad="38100" dist="38100" dir="2700000" algn="tl">
                    <a:srgbClr val="000000">
                      <a:alpha val="43137"/>
                    </a:srgbClr>
                  </a:outerShdw>
                </a:effectLst>
              </a:rPr>
              <a:t>PROYECTILES MODERNOS DE   </a:t>
            </a:r>
            <a:br>
              <a:rPr lang="es-AR" dirty="0">
                <a:solidFill>
                  <a:schemeClr val="accent3">
                    <a:lumMod val="75000"/>
                  </a:schemeClr>
                </a:solidFill>
                <a:effectLst>
                  <a:outerShdw blurRad="38100" dist="38100" dir="2700000" algn="tl">
                    <a:srgbClr val="000000">
                      <a:alpha val="43137"/>
                    </a:srgbClr>
                  </a:outerShdw>
                </a:effectLst>
              </a:rPr>
            </a:br>
            <a:r>
              <a:rPr lang="es-AR" dirty="0">
                <a:solidFill>
                  <a:schemeClr val="accent3">
                    <a:lumMod val="75000"/>
                  </a:schemeClr>
                </a:solidFill>
                <a:effectLst>
                  <a:outerShdw blurRad="38100" dist="38100" dir="2700000" algn="tl">
                    <a:srgbClr val="000000">
                      <a:alpha val="43137"/>
                    </a:srgbClr>
                  </a:outerShdw>
                </a:effectLst>
              </a:rPr>
              <a:t>LAS ARMAS DE FUEGO PORTATILES.</a:t>
            </a:r>
            <a:endParaRPr lang="es-AR" dirty="0"/>
          </a:p>
        </p:txBody>
      </p:sp>
      <p:sp>
        <p:nvSpPr>
          <p:cNvPr id="3" name="Subtítulo 2"/>
          <p:cNvSpPr>
            <a:spLocks noGrp="1"/>
          </p:cNvSpPr>
          <p:nvPr>
            <p:ph type="subTitle" idx="1"/>
          </p:nvPr>
        </p:nvSpPr>
        <p:spPr/>
        <p:txBody>
          <a:bodyPr/>
          <a:lstStyle/>
          <a:p>
            <a:r>
              <a:rPr lang="es-AR" dirty="0" smtClean="0">
                <a:solidFill>
                  <a:schemeClr val="accent3">
                    <a:lumMod val="75000"/>
                  </a:schemeClr>
                </a:solidFill>
                <a:effectLst>
                  <a:outerShdw blurRad="38100" dist="38100" dir="2700000" algn="tl">
                    <a:srgbClr val="000000">
                      <a:alpha val="43137"/>
                    </a:srgbClr>
                  </a:outerShdw>
                </a:effectLst>
              </a:rPr>
              <a:t>(CONTINUACION)</a:t>
            </a:r>
            <a:endParaRPr lang="es-AR" dirty="0">
              <a:solidFill>
                <a:schemeClr val="accent3">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6033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solidFill>
                  <a:schemeClr val="accent3">
                    <a:lumMod val="75000"/>
                  </a:schemeClr>
                </a:solidFill>
                <a:effectLst>
                  <a:outerShdw blurRad="38100" dist="38100" dir="2700000" algn="tl">
                    <a:srgbClr val="000000">
                      <a:alpha val="43137"/>
                    </a:srgbClr>
                  </a:outerShdw>
                </a:effectLst>
              </a:rPr>
              <a:t>     CARTUCHO </a:t>
            </a:r>
            <a:r>
              <a:rPr lang="es-AR" dirty="0">
                <a:solidFill>
                  <a:schemeClr val="accent3">
                    <a:lumMod val="75000"/>
                  </a:schemeClr>
                </a:solidFill>
                <a:effectLst>
                  <a:outerShdw blurRad="38100" dist="38100" dir="2700000" algn="tl">
                    <a:srgbClr val="000000">
                      <a:alpha val="43137"/>
                    </a:srgbClr>
                  </a:outerShdw>
                </a:effectLst>
              </a:rPr>
              <a:t>MODERNO DE ESCOPETA</a:t>
            </a:r>
            <a:endParaRPr lang="es-AR"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13849" y="2069818"/>
            <a:ext cx="3364301" cy="4253344"/>
          </a:xfrm>
          <a:prstGeom prst="rect">
            <a:avLst/>
          </a:prstGeom>
        </p:spPr>
      </p:pic>
    </p:spTree>
    <p:extLst>
      <p:ext uri="{BB962C8B-B14F-4D97-AF65-F5344CB8AC3E}">
        <p14:creationId xmlns:p14="http://schemas.microsoft.com/office/powerpoint/2010/main" val="591064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9139" y="1723844"/>
            <a:ext cx="3847381" cy="3847381"/>
          </a:xfrm>
          <a:prstGeom prst="rect">
            <a:avLst/>
          </a:prstGeom>
        </p:spPr>
      </p:pic>
    </p:spTree>
    <p:extLst>
      <p:ext uri="{BB962C8B-B14F-4D97-AF65-F5344CB8AC3E}">
        <p14:creationId xmlns:p14="http://schemas.microsoft.com/office/powerpoint/2010/main" val="84774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5917" y="215660"/>
            <a:ext cx="9144000" cy="611488"/>
          </a:xfrm>
        </p:spPr>
        <p:txBody>
          <a:bodyPr>
            <a:normAutofit/>
          </a:bodyPr>
          <a:lstStyle/>
          <a:p>
            <a:r>
              <a:rPr lang="es-AR" sz="3200" dirty="0">
                <a:solidFill>
                  <a:schemeClr val="accent3">
                    <a:lumMod val="75000"/>
                  </a:schemeClr>
                </a:solidFill>
                <a:effectLst>
                  <a:outerShdw blurRad="38100" dist="38100" dir="2700000" algn="tl">
                    <a:srgbClr val="000000">
                      <a:alpha val="43137"/>
                    </a:srgbClr>
                  </a:outerShdw>
                </a:effectLst>
              </a:rPr>
              <a:t>CARTUCHO METALICO DE ARMAS DE FUEGO</a:t>
            </a:r>
            <a:endParaRPr lang="es-AR" sz="3200"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8500" y="1733910"/>
            <a:ext cx="4918567" cy="4088921"/>
          </a:xfrm>
          <a:prstGeom prst="rect">
            <a:avLst/>
          </a:prstGeom>
        </p:spPr>
      </p:pic>
    </p:spTree>
    <p:extLst>
      <p:ext uri="{BB962C8B-B14F-4D97-AF65-F5344CB8AC3E}">
        <p14:creationId xmlns:p14="http://schemas.microsoft.com/office/powerpoint/2010/main" val="2512699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99431" y="2010749"/>
            <a:ext cx="2857500" cy="1600200"/>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9250" y="1348761"/>
            <a:ext cx="1333500" cy="2276475"/>
          </a:xfrm>
          <a:prstGeom prst="rect">
            <a:avLst/>
          </a:prstGeom>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97967" y="1363050"/>
            <a:ext cx="1314450" cy="2247899"/>
          </a:xfrm>
          <a:prstGeom prst="rect">
            <a:avLst/>
          </a:prstGeom>
        </p:spPr>
      </p:pic>
      <p:pic>
        <p:nvPicPr>
          <p:cNvPr id="7" name="Imagen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1400" y="3931010"/>
            <a:ext cx="5029200" cy="2782019"/>
          </a:xfrm>
          <a:prstGeom prst="rect">
            <a:avLst/>
          </a:prstGeom>
        </p:spPr>
      </p:pic>
    </p:spTree>
    <p:extLst>
      <p:ext uri="{BB962C8B-B14F-4D97-AF65-F5344CB8AC3E}">
        <p14:creationId xmlns:p14="http://schemas.microsoft.com/office/powerpoint/2010/main" val="1414453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369" y="944563"/>
            <a:ext cx="3910641" cy="2367980"/>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6294" y="939800"/>
            <a:ext cx="3857626" cy="2372743"/>
          </a:xfrm>
          <a:prstGeom prst="rect">
            <a:avLst/>
          </a:prstGeom>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88256" y="4287329"/>
            <a:ext cx="5546785" cy="1763293"/>
          </a:xfrm>
          <a:prstGeom prst="rect">
            <a:avLst/>
          </a:prstGeom>
        </p:spPr>
      </p:pic>
    </p:spTree>
    <p:extLst>
      <p:ext uri="{BB962C8B-B14F-4D97-AF65-F5344CB8AC3E}">
        <p14:creationId xmlns:p14="http://schemas.microsoft.com/office/powerpoint/2010/main" val="275483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7048" y="1708030"/>
            <a:ext cx="7921366" cy="3502325"/>
          </a:xfrm>
          <a:prstGeom prst="rect">
            <a:avLst/>
          </a:prstGeom>
        </p:spPr>
      </p:pic>
    </p:spTree>
    <p:extLst>
      <p:ext uri="{BB962C8B-B14F-4D97-AF65-F5344CB8AC3E}">
        <p14:creationId xmlns:p14="http://schemas.microsoft.com/office/powerpoint/2010/main" val="3775915417"/>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2024</TotalTime>
  <Words>471</Words>
  <Application>Microsoft Office PowerPoint</Application>
  <PresentationFormat>Panorámica</PresentationFormat>
  <Paragraphs>27</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Office Theme</vt:lpstr>
      <vt:lpstr>Presentación de PowerPoint</vt:lpstr>
      <vt:lpstr>Bienvenidos al :                          “ESPACIO DE     DEFINICIÓN INSTITUCIONAL” </vt:lpstr>
      <vt:lpstr>PROYECTILES MODERNOS DE    LAS ARMAS DE FUEGO PORTATILES.</vt:lpstr>
      <vt:lpstr>     CARTUCHO MODERNO DE ESCOPETA</vt:lpstr>
      <vt:lpstr>Presentación de PowerPoint</vt:lpstr>
      <vt:lpstr>CARTUCHO METALICO DE ARMAS DE FUEGO</vt:lpstr>
      <vt:lpstr>Presentación de PowerPoint</vt:lpstr>
      <vt:lpstr>Presentación de PowerPoint</vt:lpstr>
      <vt:lpstr>Presentación de PowerPoint</vt:lpstr>
      <vt:lpstr>   PUNTAS FMJ (FULL METAL JACKET) (TOTALMENTE ENCAMISADA  Las balas con camisa metálica completa constan de un núcleo de plomo blando y una camisa metálica más dura que lo rodea, generalmente de cobre. La camisa cubre la parte expuesta de la bala, pero puede contener plomo en la base de plomo expuesta dentro del casquillo. Estas balas son las más populares para tiro deportivo, no para defensa personal ni caza. Si solo va al campo de tiro, las balas con camisa metálica completa probablemente sean la opción más barata y fácil de encontrar. Algunas variaciones de la bala FMJ incluyen: Cono Truncado (FMJ-TC) : Una bala de cono truncado con camisa metálica completa tiene las mismas características que una bala FMJ, solo que la bala tiene forma de cono, pero con una punta plana paralela a la base.        ROUND NOSE (RN) : Las balas de punta redonda, son aquellas cuyo extremo frontal tiene una forma redondeada, a diferencia de las balas de punta plana o puntiaguda. Estas balas son versátiles y se utilizan comúnmente en diversos contextos, incluyendo el tiro deportivo y militar.  </vt:lpstr>
      <vt:lpstr>Presentación de PowerPoint</vt:lpstr>
      <vt:lpstr>Las balas de cola de bote tienen una base cónica, la parte que se asienta dentro del casquillo. Este diseño reduce la resistencia que puede ralentizarlas en vuelo, lo que permite una trayectoria más plana. Es probable que solo se encuentren colas de bote en balas de calibres de armas largas.  Las balas de cola de bote se incluyen comúnmente en las balas FMJ, conocidas como FMJ-BT. También se encuentran balas de cola de bote en las balas de punta hueca (HPBT). </vt:lpstr>
      <vt:lpstr>Presentación de PowerPoint</vt:lpstr>
      <vt:lpstr>Punta hueca encamisada (JHP)  Una camisa, generalmente de cobre, cubre completamente el núcleo de plomo blando de la bala. Esta camisa facilita la alimentación fiable de munición en armas semiautomáticas.  Punta hueca semi encamisada (SJHP)  A diferencia de las puntas huecas encamisadas, esta no cubre la bala por completo, sino que la cubre solo parcialmente, dejando expuesta la punta de plomo. Esto permite una mejor expansión de la punta hueca y es común en la munición de revólver. </vt:lpstr>
      <vt:lpstr>Presentación de PowerPoint</vt:lpstr>
      <vt:lpstr>Presentación de PowerPoint</vt:lpstr>
      <vt:lpstr>Presentación de PowerPoint</vt:lpstr>
      <vt:lpstr>RECARGA DE MUNICIONES</vt:lpstr>
      <vt:lpstr>¿PREGUNTAS?</vt:lpstr>
      <vt:lpstr>¡GRACIAS!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Cuenta Microsoft</dc:creator>
  <cp:lastModifiedBy>Cuenta Microsoft</cp:lastModifiedBy>
  <cp:revision>23</cp:revision>
  <dcterms:created xsi:type="dcterms:W3CDTF">2025-06-18T13:00:23Z</dcterms:created>
  <dcterms:modified xsi:type="dcterms:W3CDTF">2025-06-19T22:44:51Z</dcterms:modified>
</cp:coreProperties>
</file>